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4"/>
  </p:notesMasterIdLst>
  <p:handoutMasterIdLst>
    <p:handoutMasterId r:id="rId45"/>
  </p:handoutMasterIdLst>
  <p:sldIdLst>
    <p:sldId id="256" r:id="rId5"/>
    <p:sldId id="258" r:id="rId6"/>
    <p:sldId id="260" r:id="rId7"/>
    <p:sldId id="302" r:id="rId8"/>
    <p:sldId id="364" r:id="rId9"/>
    <p:sldId id="365" r:id="rId10"/>
    <p:sldId id="328" r:id="rId11"/>
    <p:sldId id="303" r:id="rId12"/>
    <p:sldId id="330" r:id="rId13"/>
    <p:sldId id="361" r:id="rId14"/>
    <p:sldId id="374" r:id="rId15"/>
    <p:sldId id="345" r:id="rId16"/>
    <p:sldId id="346" r:id="rId17"/>
    <p:sldId id="347" r:id="rId18"/>
    <p:sldId id="348" r:id="rId19"/>
    <p:sldId id="349" r:id="rId20"/>
    <p:sldId id="350" r:id="rId21"/>
    <p:sldId id="341" r:id="rId22"/>
    <p:sldId id="271" r:id="rId23"/>
    <p:sldId id="351" r:id="rId24"/>
    <p:sldId id="352" r:id="rId25"/>
    <p:sldId id="353" r:id="rId26"/>
    <p:sldId id="354" r:id="rId27"/>
    <p:sldId id="380" r:id="rId28"/>
    <p:sldId id="381" r:id="rId29"/>
    <p:sldId id="277" r:id="rId30"/>
    <p:sldId id="362" r:id="rId31"/>
    <p:sldId id="360" r:id="rId32"/>
    <p:sldId id="336" r:id="rId33"/>
    <p:sldId id="337" r:id="rId34"/>
    <p:sldId id="316" r:id="rId35"/>
    <p:sldId id="338" r:id="rId36"/>
    <p:sldId id="343" r:id="rId37"/>
    <p:sldId id="363" r:id="rId38"/>
    <p:sldId id="358" r:id="rId39"/>
    <p:sldId id="340" r:id="rId40"/>
    <p:sldId id="359" r:id="rId41"/>
    <p:sldId id="329" r:id="rId42"/>
    <p:sldId id="298"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Wegel" initials="CW" lastIdx="2" clrIdx="0">
    <p:extLst>
      <p:ext uri="{19B8F6BF-5375-455C-9EA6-DF929625EA0E}">
        <p15:presenceInfo xmlns:p15="http://schemas.microsoft.com/office/powerpoint/2012/main" userId="8f16b72bd7ef59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28" autoAdjust="0"/>
  </p:normalViewPr>
  <p:slideViewPr>
    <p:cSldViewPr snapToGrid="0">
      <p:cViewPr varScale="1">
        <p:scale>
          <a:sx n="67" d="100"/>
          <a:sy n="67"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1T14:47:01.909" idx="2">
    <p:pos x="10" y="10"/>
    <p:text>Need label image from manual (kit number, not subject ID)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1T14:47:01.909" idx="2">
    <p:pos x="10" y="10"/>
    <p:text>Need label image from manual (kit number, not subject ID)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1T14:47:01.909" idx="2">
    <p:pos x="10" y="10"/>
    <p:text>Need label image from manual (kit number, not subject ID)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01T14:47:01.909" idx="2">
    <p:pos x="10" y="10"/>
    <p:text>Need label image from manual (kit number, not subject ID)</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01T14:47:01.909" idx="2">
    <p:pos x="10" y="10"/>
    <p:text>Need label image from manual (kit number, not subject ID)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353723-98D2-47F4-BADB-02F8CD92D00C}" type="datetimeFigureOut">
              <a:rPr lang="en-US" smtClean="0"/>
              <a:t>5/2/2023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7FE163-24E1-4C8D-9D95-3305506E54F9}" type="slidenum">
              <a:rPr lang="en-US" smtClean="0"/>
              <a:t>‹#›</a:t>
            </a:fld>
            <a:endParaRPr lang="en-US"/>
          </a:p>
        </p:txBody>
      </p:sp>
    </p:spTree>
    <p:extLst>
      <p:ext uri="{BB962C8B-B14F-4D97-AF65-F5344CB8AC3E}">
        <p14:creationId xmlns:p14="http://schemas.microsoft.com/office/powerpoint/2010/main" val="11913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94260B-72BE-49E4-8780-3B3877B1639D}" type="datetimeFigureOut">
              <a:rPr lang="en-US" smtClean="0"/>
              <a:t>5/2/2023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2EB54F-260F-44D8-B63F-A362D882D81A}" type="slidenum">
              <a:rPr lang="en-US" smtClean="0"/>
              <a:t>‹#›</a:t>
            </a:fld>
            <a:endParaRPr lang="en-US"/>
          </a:p>
        </p:txBody>
      </p:sp>
    </p:spTree>
    <p:extLst>
      <p:ext uri="{BB962C8B-B14F-4D97-AF65-F5344CB8AC3E}">
        <p14:creationId xmlns:p14="http://schemas.microsoft.com/office/powerpoint/2010/main" val="213335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EB54F-260F-44D8-B63F-A362D882D81A}" type="slidenum">
              <a:rPr lang="en-US" smtClean="0"/>
              <a:t>1</a:t>
            </a:fld>
            <a:endParaRPr lang="en-US"/>
          </a:p>
        </p:txBody>
      </p:sp>
    </p:spTree>
    <p:extLst>
      <p:ext uri="{BB962C8B-B14F-4D97-AF65-F5344CB8AC3E}">
        <p14:creationId xmlns:p14="http://schemas.microsoft.com/office/powerpoint/2010/main" val="226246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18</a:t>
            </a:fld>
            <a:endParaRPr lang="en-US"/>
          </a:p>
        </p:txBody>
      </p:sp>
    </p:spTree>
    <p:extLst>
      <p:ext uri="{BB962C8B-B14F-4D97-AF65-F5344CB8AC3E}">
        <p14:creationId xmlns:p14="http://schemas.microsoft.com/office/powerpoint/2010/main" val="36504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stick the label on a cold or wet tube.</a:t>
            </a:r>
          </a:p>
        </p:txBody>
      </p:sp>
      <p:sp>
        <p:nvSpPr>
          <p:cNvPr id="4" name="Slide Number Placeholder 3"/>
          <p:cNvSpPr>
            <a:spLocks noGrp="1"/>
          </p:cNvSpPr>
          <p:nvPr>
            <p:ph type="sldNum" sz="quarter" idx="10"/>
          </p:nvPr>
        </p:nvSpPr>
        <p:spPr/>
        <p:txBody>
          <a:bodyPr/>
          <a:lstStyle/>
          <a:p>
            <a:fld id="{9D2EB54F-260F-44D8-B63F-A362D882D81A}" type="slidenum">
              <a:rPr lang="en-US" smtClean="0"/>
              <a:t>19</a:t>
            </a:fld>
            <a:endParaRPr lang="en-US"/>
          </a:p>
        </p:txBody>
      </p:sp>
    </p:spTree>
    <p:extLst>
      <p:ext uri="{BB962C8B-B14F-4D97-AF65-F5344CB8AC3E}">
        <p14:creationId xmlns:p14="http://schemas.microsoft.com/office/powerpoint/2010/main" val="5779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stick the label on a cold or wet tube.</a:t>
            </a:r>
          </a:p>
        </p:txBody>
      </p:sp>
      <p:sp>
        <p:nvSpPr>
          <p:cNvPr id="4" name="Slide Number Placeholder 3"/>
          <p:cNvSpPr>
            <a:spLocks noGrp="1"/>
          </p:cNvSpPr>
          <p:nvPr>
            <p:ph type="sldNum" sz="quarter" idx="10"/>
          </p:nvPr>
        </p:nvSpPr>
        <p:spPr/>
        <p:txBody>
          <a:bodyPr/>
          <a:lstStyle/>
          <a:p>
            <a:fld id="{9D2EB54F-260F-44D8-B63F-A362D882D81A}" type="slidenum">
              <a:rPr lang="en-US" smtClean="0"/>
              <a:t>20</a:t>
            </a:fld>
            <a:endParaRPr lang="en-US"/>
          </a:p>
        </p:txBody>
      </p:sp>
    </p:spTree>
    <p:extLst>
      <p:ext uri="{BB962C8B-B14F-4D97-AF65-F5344CB8AC3E}">
        <p14:creationId xmlns:p14="http://schemas.microsoft.com/office/powerpoint/2010/main" val="243077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21</a:t>
            </a:fld>
            <a:endParaRPr lang="en-US"/>
          </a:p>
        </p:txBody>
      </p:sp>
    </p:spTree>
    <p:extLst>
      <p:ext uri="{BB962C8B-B14F-4D97-AF65-F5344CB8AC3E}">
        <p14:creationId xmlns:p14="http://schemas.microsoft.com/office/powerpoint/2010/main" val="374179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stick the label on a cold or wet tube.</a:t>
            </a:r>
          </a:p>
        </p:txBody>
      </p:sp>
      <p:sp>
        <p:nvSpPr>
          <p:cNvPr id="4" name="Slide Number Placeholder 3"/>
          <p:cNvSpPr>
            <a:spLocks noGrp="1"/>
          </p:cNvSpPr>
          <p:nvPr>
            <p:ph type="sldNum" sz="quarter" idx="10"/>
          </p:nvPr>
        </p:nvSpPr>
        <p:spPr/>
        <p:txBody>
          <a:bodyPr/>
          <a:lstStyle/>
          <a:p>
            <a:fld id="{9D2EB54F-260F-44D8-B63F-A362D882D81A}" type="slidenum">
              <a:rPr lang="en-US" smtClean="0"/>
              <a:t>22</a:t>
            </a:fld>
            <a:endParaRPr lang="en-US"/>
          </a:p>
        </p:txBody>
      </p:sp>
    </p:spTree>
    <p:extLst>
      <p:ext uri="{BB962C8B-B14F-4D97-AF65-F5344CB8AC3E}">
        <p14:creationId xmlns:p14="http://schemas.microsoft.com/office/powerpoint/2010/main" val="73410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stick the label on a cold or wet tube.</a:t>
            </a:r>
          </a:p>
        </p:txBody>
      </p:sp>
      <p:sp>
        <p:nvSpPr>
          <p:cNvPr id="4" name="Slide Number Placeholder 3"/>
          <p:cNvSpPr>
            <a:spLocks noGrp="1"/>
          </p:cNvSpPr>
          <p:nvPr>
            <p:ph type="sldNum" sz="quarter" idx="10"/>
          </p:nvPr>
        </p:nvSpPr>
        <p:spPr/>
        <p:txBody>
          <a:bodyPr/>
          <a:lstStyle/>
          <a:p>
            <a:fld id="{9D2EB54F-260F-44D8-B63F-A362D882D81A}" type="slidenum">
              <a:rPr lang="en-US" smtClean="0"/>
              <a:t>23</a:t>
            </a:fld>
            <a:endParaRPr lang="en-US"/>
          </a:p>
        </p:txBody>
      </p:sp>
    </p:spTree>
    <p:extLst>
      <p:ext uri="{BB962C8B-B14F-4D97-AF65-F5344CB8AC3E}">
        <p14:creationId xmlns:p14="http://schemas.microsoft.com/office/powerpoint/2010/main" val="271158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25</a:t>
            </a:fld>
            <a:endParaRPr lang="en-US"/>
          </a:p>
        </p:txBody>
      </p:sp>
    </p:spTree>
    <p:extLst>
      <p:ext uri="{BB962C8B-B14F-4D97-AF65-F5344CB8AC3E}">
        <p14:creationId xmlns:p14="http://schemas.microsoft.com/office/powerpoint/2010/main" val="403221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26</a:t>
            </a:fld>
            <a:endParaRPr lang="en-US"/>
          </a:p>
        </p:txBody>
      </p:sp>
    </p:spTree>
    <p:extLst>
      <p:ext uri="{BB962C8B-B14F-4D97-AF65-F5344CB8AC3E}">
        <p14:creationId xmlns:p14="http://schemas.microsoft.com/office/powerpoint/2010/main" val="118618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27</a:t>
            </a:fld>
            <a:endParaRPr lang="en-US"/>
          </a:p>
        </p:txBody>
      </p:sp>
    </p:spTree>
    <p:extLst>
      <p:ext uri="{BB962C8B-B14F-4D97-AF65-F5344CB8AC3E}">
        <p14:creationId xmlns:p14="http://schemas.microsoft.com/office/powerpoint/2010/main" val="230750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29</a:t>
            </a:fld>
            <a:endParaRPr lang="en-US"/>
          </a:p>
        </p:txBody>
      </p:sp>
    </p:spTree>
    <p:extLst>
      <p:ext uri="{BB962C8B-B14F-4D97-AF65-F5344CB8AC3E}">
        <p14:creationId xmlns:p14="http://schemas.microsoft.com/office/powerpoint/2010/main" val="298250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a:t>
            </a:fld>
            <a:endParaRPr lang="en-US"/>
          </a:p>
        </p:txBody>
      </p:sp>
    </p:spTree>
    <p:extLst>
      <p:ext uri="{BB962C8B-B14F-4D97-AF65-F5344CB8AC3E}">
        <p14:creationId xmlns:p14="http://schemas.microsoft.com/office/powerpoint/2010/main" val="363527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samples be shipped M-W only because </a:t>
            </a:r>
            <a:r>
              <a:rPr lang="en-US" dirty="0" err="1"/>
              <a:t>Biosend</a:t>
            </a:r>
            <a:r>
              <a:rPr lang="en-US" dirty="0"/>
              <a:t> does not have weekend hours. Shipments received to us on the weekend are bounced back into the courier system and we can’t guarantee the state in which the courier stores the samples. This mid-week cutoff allows for some courier delay in helping make sure those samples get here before the weekend. </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30</a:t>
            </a:fld>
            <a:endParaRPr lang="en-US"/>
          </a:p>
        </p:txBody>
      </p:sp>
    </p:spTree>
    <p:extLst>
      <p:ext uri="{BB962C8B-B14F-4D97-AF65-F5344CB8AC3E}">
        <p14:creationId xmlns:p14="http://schemas.microsoft.com/office/powerpoint/2010/main" val="3641724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far as shipping supplies, we include some shipping labels including a Fragile label, a UN3373 (or category B) label, and a dry ice label. We highlight the dry ice label because there’s a few fields you need to complete before affixing the label to the package. Couriers are fairly strict about this label and will return or reject your package if not completed correctly, which increases the risk of the samples thawing. </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32</a:t>
            </a:fld>
            <a:endParaRPr lang="en-US"/>
          </a:p>
        </p:txBody>
      </p:sp>
    </p:spTree>
    <p:extLst>
      <p:ext uri="{BB962C8B-B14F-4D97-AF65-F5344CB8AC3E}">
        <p14:creationId xmlns:p14="http://schemas.microsoft.com/office/powerpoint/2010/main" val="45508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Biosend</a:t>
            </a:r>
            <a:r>
              <a:rPr lang="en-US" dirty="0"/>
              <a:t> does not provide airwaybills in kits. Instead, sites can access a UPS resource called “</a:t>
            </a:r>
            <a:r>
              <a:rPr lang="en-US" dirty="0" err="1"/>
              <a:t>ShipExec</a:t>
            </a:r>
            <a:r>
              <a:rPr lang="en-US" dirty="0"/>
              <a:t> Thin Client” to print off airwaybills as needed. The link to this system can be found on the </a:t>
            </a:r>
            <a:r>
              <a:rPr lang="en-US" dirty="0" err="1"/>
              <a:t>Biosend</a:t>
            </a:r>
            <a:r>
              <a:rPr lang="en-US" dirty="0"/>
              <a:t> website Shipping Information page. </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33</a:t>
            </a:fld>
            <a:endParaRPr lang="en-US"/>
          </a:p>
        </p:txBody>
      </p:sp>
    </p:spTree>
    <p:extLst>
      <p:ext uri="{BB962C8B-B14F-4D97-AF65-F5344CB8AC3E}">
        <p14:creationId xmlns:p14="http://schemas.microsoft.com/office/powerpoint/2010/main" val="253992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actual system, this page also includes a printed guide and video tutorial. Because those resources are available on the website, I don’t go over in depth on this call on how to use the system. However, please reach out to us if you have issues.</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34</a:t>
            </a:fld>
            <a:endParaRPr lang="en-US"/>
          </a:p>
        </p:txBody>
      </p:sp>
    </p:spTree>
    <p:extLst>
      <p:ext uri="{BB962C8B-B14F-4D97-AF65-F5344CB8AC3E}">
        <p14:creationId xmlns:p14="http://schemas.microsoft.com/office/powerpoint/2010/main" val="267716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for advance notification both so that we can give a heads up to our accessioning team and also so that if you shipped samples and we did NOT receive them, we know we need to follow-up with the courier to ensure samples get here safely. </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35</a:t>
            </a:fld>
            <a:endParaRPr lang="en-US"/>
          </a:p>
        </p:txBody>
      </p:sp>
    </p:spTree>
    <p:extLst>
      <p:ext uri="{BB962C8B-B14F-4D97-AF65-F5344CB8AC3E}">
        <p14:creationId xmlns:p14="http://schemas.microsoft.com/office/powerpoint/2010/main" val="322816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resources page contains a link to both the PDF sample form and web form. If you use the PDF version, you will have to email it to </a:t>
            </a:r>
            <a:r>
              <a:rPr lang="en-US" dirty="0" err="1"/>
              <a:t>BioSEND</a:t>
            </a:r>
            <a:r>
              <a:rPr lang="en-US" dirty="0"/>
              <a:t> ahead of shipment</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36</a:t>
            </a:fld>
            <a:endParaRPr lang="en-US"/>
          </a:p>
        </p:txBody>
      </p:sp>
    </p:spTree>
    <p:extLst>
      <p:ext uri="{BB962C8B-B14F-4D97-AF65-F5344CB8AC3E}">
        <p14:creationId xmlns:p14="http://schemas.microsoft.com/office/powerpoint/2010/main" val="995076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online version of the sample form. The sample form contact info should be someone at your site who can help resolve issues with the shipment if our lab has any questions. We also ask for basic subject and study visit to link the samples to clinical data. The rest of the sample form is a manifest of what’s included in the shipment that our lab uses to compare against the count and type of samples physically in the shipment.</a:t>
            </a:r>
          </a:p>
          <a:p>
            <a:endParaRPr lang="en-US" dirty="0"/>
          </a:p>
          <a:p>
            <a:r>
              <a:rPr lang="en-US" dirty="0"/>
              <a:t>Once you hit “submit” on the web form, a copy of this form is sent to the contact info you provide in “site contact” and to </a:t>
            </a:r>
            <a:r>
              <a:rPr lang="en-US" dirty="0" err="1"/>
              <a:t>BioSEND</a:t>
            </a:r>
            <a:r>
              <a:rPr lang="en-US" dirty="0"/>
              <a:t>, so there’s no need to do further notification. We don’t’ have a preference for the web form or PDF; whichever works best for your site is fine with us as long as we get notification. </a:t>
            </a:r>
          </a:p>
        </p:txBody>
      </p:sp>
      <p:sp>
        <p:nvSpPr>
          <p:cNvPr id="4" name="Slide Number Placeholder 3"/>
          <p:cNvSpPr>
            <a:spLocks noGrp="1"/>
          </p:cNvSpPr>
          <p:nvPr>
            <p:ph type="sldNum" sz="quarter" idx="5"/>
          </p:nvPr>
        </p:nvSpPr>
        <p:spPr/>
        <p:txBody>
          <a:bodyPr/>
          <a:lstStyle/>
          <a:p>
            <a:fld id="{9D2EB54F-260F-44D8-B63F-A362D882D81A}" type="slidenum">
              <a:rPr lang="en-US" smtClean="0"/>
              <a:t>37</a:t>
            </a:fld>
            <a:endParaRPr lang="en-US"/>
          </a:p>
        </p:txBody>
      </p:sp>
    </p:spTree>
    <p:extLst>
      <p:ext uri="{BB962C8B-B14F-4D97-AF65-F5344CB8AC3E}">
        <p14:creationId xmlns:p14="http://schemas.microsoft.com/office/powerpoint/2010/main" val="209227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we are closed to shipments on these days and also will not be able for questions/supply requests. We have extended closures at the end of the year to help keep our samples out of the fray of courier overload around the holidays. We close for shipments the week of Thanksgiving and the last two weeks of the year through the first business day of the New Year. We will add your email to our contact list that we use to send reminders about these extended closures. If you’re ever unsure about whether or not it’s okay to ship, you can reach out to us and we can make that call for you. </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38</a:t>
            </a:fld>
            <a:endParaRPr lang="en-US"/>
          </a:p>
        </p:txBody>
      </p:sp>
    </p:spTree>
    <p:extLst>
      <p:ext uri="{BB962C8B-B14F-4D97-AF65-F5344CB8AC3E}">
        <p14:creationId xmlns:p14="http://schemas.microsoft.com/office/powerpoint/2010/main" val="350539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a:t>
            </a:r>
            <a:r>
              <a:rPr lang="en-US" dirty="0" err="1"/>
              <a:t>BioSEND</a:t>
            </a:r>
            <a:r>
              <a:rPr lang="en-US" dirty="0"/>
              <a:t> account is a good account if you’re not sure who to reach out to, as emails will go to all members of the </a:t>
            </a:r>
            <a:r>
              <a:rPr lang="en-US" dirty="0" err="1"/>
              <a:t>BioSEND</a:t>
            </a:r>
            <a:r>
              <a:rPr lang="en-US" dirty="0"/>
              <a:t> team. It’s also where you’ll want to send shipment notifications. You may also reach out to Carolyn and/or Claire directly for help</a:t>
            </a:r>
          </a:p>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39</a:t>
            </a:fld>
            <a:endParaRPr lang="en-US"/>
          </a:p>
        </p:txBody>
      </p:sp>
    </p:spTree>
    <p:extLst>
      <p:ext uri="{BB962C8B-B14F-4D97-AF65-F5344CB8AC3E}">
        <p14:creationId xmlns:p14="http://schemas.microsoft.com/office/powerpoint/2010/main" val="234210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8</a:t>
            </a:fld>
            <a:endParaRPr lang="en-US"/>
          </a:p>
        </p:txBody>
      </p:sp>
    </p:spTree>
    <p:extLst>
      <p:ext uri="{BB962C8B-B14F-4D97-AF65-F5344CB8AC3E}">
        <p14:creationId xmlns:p14="http://schemas.microsoft.com/office/powerpoint/2010/main" val="1810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12</a:t>
            </a:fld>
            <a:endParaRPr lang="en-US"/>
          </a:p>
        </p:txBody>
      </p:sp>
    </p:spTree>
    <p:extLst>
      <p:ext uri="{BB962C8B-B14F-4D97-AF65-F5344CB8AC3E}">
        <p14:creationId xmlns:p14="http://schemas.microsoft.com/office/powerpoint/2010/main" val="10836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13</a:t>
            </a:fld>
            <a:endParaRPr lang="en-US"/>
          </a:p>
        </p:txBody>
      </p:sp>
    </p:spTree>
    <p:extLst>
      <p:ext uri="{BB962C8B-B14F-4D97-AF65-F5344CB8AC3E}">
        <p14:creationId xmlns:p14="http://schemas.microsoft.com/office/powerpoint/2010/main" val="41974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14</a:t>
            </a:fld>
            <a:endParaRPr lang="en-US"/>
          </a:p>
        </p:txBody>
      </p:sp>
    </p:spTree>
    <p:extLst>
      <p:ext uri="{BB962C8B-B14F-4D97-AF65-F5344CB8AC3E}">
        <p14:creationId xmlns:p14="http://schemas.microsoft.com/office/powerpoint/2010/main" val="256330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15</a:t>
            </a:fld>
            <a:endParaRPr lang="en-US"/>
          </a:p>
        </p:txBody>
      </p:sp>
    </p:spTree>
    <p:extLst>
      <p:ext uri="{BB962C8B-B14F-4D97-AF65-F5344CB8AC3E}">
        <p14:creationId xmlns:p14="http://schemas.microsoft.com/office/powerpoint/2010/main" val="382550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16</a:t>
            </a:fld>
            <a:endParaRPr lang="en-US"/>
          </a:p>
        </p:txBody>
      </p:sp>
    </p:spTree>
    <p:extLst>
      <p:ext uri="{BB962C8B-B14F-4D97-AF65-F5344CB8AC3E}">
        <p14:creationId xmlns:p14="http://schemas.microsoft.com/office/powerpoint/2010/main" val="111349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17</a:t>
            </a:fld>
            <a:endParaRPr lang="en-US"/>
          </a:p>
        </p:txBody>
      </p:sp>
    </p:spTree>
    <p:extLst>
      <p:ext uri="{BB962C8B-B14F-4D97-AF65-F5344CB8AC3E}">
        <p14:creationId xmlns:p14="http://schemas.microsoft.com/office/powerpoint/2010/main" val="175816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17D7A37-1C43-44F4-B9FA-DCD2DE31AF58}"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6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9D1C0-EB17-493A-9AB1-3BDDA6E4F5F4}"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1228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7C29-55CB-4CCA-BC6C-10C51B980BCD}"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949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CD2DC-7F64-4820-AA3B-901F81255569}"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extLst>
      <p:ext uri="{BB962C8B-B14F-4D97-AF65-F5344CB8AC3E}">
        <p14:creationId xmlns:p14="http://schemas.microsoft.com/office/powerpoint/2010/main" val="233007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78BCF-2BF5-44F7-9338-747CFAE566EB}"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6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4C731D-C024-4021-AF8A-B510F531FD06}"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4101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9DCB8-7D31-4483-ACEE-61E313E7D5D9}" type="datetime1">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9795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E908B-01CA-4A9F-B4FE-E83C80232955}" type="datetime1">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8430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B57648-2652-4B44-81E0-E2D4D327C698}" type="datetime1">
              <a:rPr lang="en-US" smtClean="0"/>
              <a:t>5/2/2023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842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3E7A0F-4CF2-479C-AD7D-8857D88255C9}" type="datetime1">
              <a:rPr lang="en-US" smtClean="0"/>
              <a:t>5/2/2023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417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DFA08-A626-49CF-B921-CFBBF9903382}"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752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D207F8-9FB1-49FD-A50E-006E39159F51}" type="datetime1">
              <a:rPr lang="en-US" smtClean="0"/>
              <a:t>5/2/2023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106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8.jpeg"/><Relationship Id="rId4" Type="http://schemas.openxmlformats.org/officeDocument/2006/relationships/image" Target="cid:085c9456-987b-44ac-9cb0-aa4fbae899f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biosend@iu.edu"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biosend@iu.edu"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mailto:cdunifon@iu.edu" TargetMode="External"/><Relationship Id="rId4" Type="http://schemas.openxmlformats.org/officeDocument/2006/relationships/hyperlink" Target="mailto:cwegel@i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kits.iu.edu/biosend/sparx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280" y="5137265"/>
            <a:ext cx="10058400" cy="1143000"/>
          </a:xfrm>
        </p:spPr>
        <p:txBody>
          <a:bodyPr vert="horz" lIns="91440" tIns="45720" rIns="91440" bIns="45720" rtlCol="0" anchor="t">
            <a:normAutofit/>
          </a:bodyPr>
          <a:lstStyle/>
          <a:p>
            <a:pPr algn="ctr"/>
            <a:r>
              <a:rPr lang="en-US"/>
              <a:t>Biospecimen collection &amp; processing</a:t>
            </a:r>
          </a:p>
        </p:txBody>
      </p:sp>
      <p:sp>
        <p:nvSpPr>
          <p:cNvPr id="4" name="TextBox 3"/>
          <p:cNvSpPr txBox="1"/>
          <p:nvPr/>
        </p:nvSpPr>
        <p:spPr>
          <a:xfrm>
            <a:off x="1097280" y="3054858"/>
            <a:ext cx="9864437" cy="1077218"/>
          </a:xfrm>
          <a:prstGeom prst="rect">
            <a:avLst/>
          </a:prstGeom>
          <a:noFill/>
        </p:spPr>
        <p:txBody>
          <a:bodyPr wrap="square" rtlCol="0">
            <a:spAutoFit/>
          </a:bodyPr>
          <a:lstStyle/>
          <a:p>
            <a:pPr algn="ctr"/>
            <a:r>
              <a:rPr lang="en-US" sz="3200" b="1" dirty="0"/>
              <a:t>Biomarker Discovery and Validation in Progressive</a:t>
            </a:r>
          </a:p>
          <a:p>
            <a:pPr algn="ctr"/>
            <a:r>
              <a:rPr lang="en-US" sz="3200" b="1" dirty="0"/>
              <a:t>Supranuclear Palsy (PSP)</a:t>
            </a:r>
          </a:p>
        </p:txBody>
      </p:sp>
      <p:pic>
        <p:nvPicPr>
          <p:cNvPr id="1026" name="Picture 2" descr="https://biosend.org/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400" y="1469835"/>
            <a:ext cx="50863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9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539C-FB51-4944-A87B-69E2465494E9}"/>
              </a:ext>
            </a:extLst>
          </p:cNvPr>
          <p:cNvPicPr>
            <a:picLocks noChangeAspect="1"/>
          </p:cNvPicPr>
          <p:nvPr/>
        </p:nvPicPr>
        <p:blipFill>
          <a:blip r:embed="rId2"/>
          <a:stretch>
            <a:fillRect/>
          </a:stretch>
        </p:blipFill>
        <p:spPr>
          <a:xfrm>
            <a:off x="4098454" y="1881718"/>
            <a:ext cx="7639050" cy="3924300"/>
          </a:xfrm>
          <a:prstGeom prst="rect">
            <a:avLst/>
          </a:prstGeom>
        </p:spPr>
      </p:pic>
      <p:sp>
        <p:nvSpPr>
          <p:cNvPr id="2" name="Title 1"/>
          <p:cNvSpPr>
            <a:spLocks noGrp="1"/>
          </p:cNvSpPr>
          <p:nvPr>
            <p:ph type="title"/>
          </p:nvPr>
        </p:nvSpPr>
        <p:spPr>
          <a:xfrm>
            <a:off x="1078176" y="830576"/>
            <a:ext cx="7202311" cy="836299"/>
          </a:xfrm>
        </p:spPr>
        <p:txBody>
          <a:bodyPr>
            <a:normAutofit/>
          </a:bodyPr>
          <a:lstStyle/>
          <a:p>
            <a:r>
              <a:rPr lang="en-US" sz="4000" dirty="0">
                <a:solidFill>
                  <a:schemeClr val="tx1"/>
                </a:solidFill>
              </a:rPr>
              <a:t>Confirm Shipping Info</a:t>
            </a:r>
          </a:p>
        </p:txBody>
      </p:sp>
      <p:sp>
        <p:nvSpPr>
          <p:cNvPr id="7" name="TextBox 6"/>
          <p:cNvSpPr txBox="1"/>
          <p:nvPr/>
        </p:nvSpPr>
        <p:spPr>
          <a:xfrm>
            <a:off x="1286721" y="3336637"/>
            <a:ext cx="3225800" cy="1754326"/>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en-US" b="1" dirty="0"/>
              <a:t>Confirm site information:</a:t>
            </a:r>
          </a:p>
          <a:p>
            <a:pPr marL="742950" lvl="1" indent="-285750">
              <a:buFont typeface="Arial" panose="020B0604020202020204" pitchFamily="34" charset="0"/>
              <a:buChar char="•"/>
            </a:pPr>
            <a:r>
              <a:rPr lang="en-US" dirty="0"/>
              <a:t>Study site</a:t>
            </a:r>
          </a:p>
          <a:p>
            <a:pPr marL="742950" lvl="1" indent="-285750">
              <a:buFont typeface="Arial" panose="020B0604020202020204" pitchFamily="34" charset="0"/>
              <a:buChar char="•"/>
            </a:pPr>
            <a:r>
              <a:rPr lang="en-US" dirty="0"/>
              <a:t>Shipping address</a:t>
            </a:r>
          </a:p>
          <a:p>
            <a:pPr marL="742950" lvl="1" indent="-285750">
              <a:buFont typeface="Arial" panose="020B0604020202020204" pitchFamily="34" charset="0"/>
              <a:buChar char="•"/>
            </a:pPr>
            <a:r>
              <a:rPr lang="en-US" dirty="0"/>
              <a:t>Contact name</a:t>
            </a:r>
          </a:p>
          <a:p>
            <a:pPr marL="742950" lvl="1" indent="-285750">
              <a:buFont typeface="Arial" panose="020B0604020202020204" pitchFamily="34" charset="0"/>
              <a:buChar char="•"/>
            </a:pPr>
            <a:r>
              <a:rPr lang="en-US" dirty="0"/>
              <a:t>Email </a:t>
            </a:r>
          </a:p>
          <a:p>
            <a:pPr marL="742950" lvl="1" indent="-285750">
              <a:buFont typeface="Arial" panose="020B0604020202020204" pitchFamily="34" charset="0"/>
              <a:buChar char="•"/>
            </a:pPr>
            <a:r>
              <a:rPr lang="en-US" dirty="0"/>
              <a:t>Phone Number</a:t>
            </a:r>
          </a:p>
        </p:txBody>
      </p:sp>
    </p:spTree>
    <p:extLst>
      <p:ext uri="{BB962C8B-B14F-4D97-AF65-F5344CB8AC3E}">
        <p14:creationId xmlns:p14="http://schemas.microsoft.com/office/powerpoint/2010/main" val="58095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20971" y="273984"/>
            <a:ext cx="7658100" cy="5772150"/>
          </a:xfrm>
          <a:prstGeom prst="rect">
            <a:avLst/>
          </a:prstGeom>
        </p:spPr>
      </p:pic>
      <p:sp>
        <p:nvSpPr>
          <p:cNvPr id="2" name="Title 1"/>
          <p:cNvSpPr>
            <a:spLocks noGrp="1"/>
          </p:cNvSpPr>
          <p:nvPr>
            <p:ph type="title"/>
          </p:nvPr>
        </p:nvSpPr>
        <p:spPr/>
        <p:txBody>
          <a:bodyPr/>
          <a:lstStyle/>
          <a:p>
            <a:r>
              <a:rPr lang="en-US"/>
              <a:t>Kit Contents and Ordering</a:t>
            </a:r>
          </a:p>
        </p:txBody>
      </p:sp>
      <p:sp>
        <p:nvSpPr>
          <p:cNvPr id="4" name="Text Placeholder 3"/>
          <p:cNvSpPr>
            <a:spLocks noGrp="1"/>
          </p:cNvSpPr>
          <p:nvPr>
            <p:ph type="body" sz="half" idx="2"/>
          </p:nvPr>
        </p:nvSpPr>
        <p:spPr/>
        <p:txBody>
          <a:bodyPr/>
          <a:lstStyle/>
          <a:p>
            <a:r>
              <a:rPr lang="en-US" dirty="0"/>
              <a:t>SPARX3 Kit Request Module</a:t>
            </a:r>
          </a:p>
        </p:txBody>
      </p:sp>
      <p:grpSp>
        <p:nvGrpSpPr>
          <p:cNvPr id="26" name="Group 25"/>
          <p:cNvGrpSpPr/>
          <p:nvPr/>
        </p:nvGrpSpPr>
        <p:grpSpPr>
          <a:xfrm>
            <a:off x="9545375" y="699433"/>
            <a:ext cx="2420892" cy="865095"/>
            <a:chOff x="8644340" y="1590325"/>
            <a:chExt cx="3025877" cy="658024"/>
          </a:xfrm>
        </p:grpSpPr>
        <p:cxnSp>
          <p:nvCxnSpPr>
            <p:cNvPr id="12" name="Straight Arrow Connector 11"/>
            <p:cNvCxnSpPr/>
            <p:nvPr/>
          </p:nvCxnSpPr>
          <p:spPr>
            <a:xfrm flipH="1" flipV="1">
              <a:off x="8644340" y="1590325"/>
              <a:ext cx="909779" cy="468954"/>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54118" y="1602018"/>
              <a:ext cx="2116099" cy="646331"/>
            </a:xfrm>
            <a:prstGeom prst="rect">
              <a:avLst/>
            </a:prstGeom>
            <a:solidFill>
              <a:schemeClr val="bg1">
                <a:alpha val="70000"/>
              </a:schemeClr>
            </a:solidFill>
            <a:ln w="15875">
              <a:solidFill>
                <a:schemeClr val="tx1"/>
              </a:solidFill>
              <a:prstDash val="sysDash"/>
            </a:ln>
          </p:spPr>
          <p:txBody>
            <a:bodyPr wrap="square" rtlCol="0">
              <a:spAutoFit/>
            </a:bodyPr>
            <a:lstStyle/>
            <a:p>
              <a:r>
                <a:rPr lang="en-US" dirty="0"/>
                <a:t>Select your site from the drop-down list</a:t>
              </a:r>
            </a:p>
          </p:txBody>
        </p:sp>
      </p:grpSp>
      <p:grpSp>
        <p:nvGrpSpPr>
          <p:cNvPr id="25" name="Group 24"/>
          <p:cNvGrpSpPr/>
          <p:nvPr/>
        </p:nvGrpSpPr>
        <p:grpSpPr>
          <a:xfrm>
            <a:off x="7517331" y="1807148"/>
            <a:ext cx="3997515" cy="1515661"/>
            <a:chOff x="7908649" y="1516155"/>
            <a:chExt cx="4244029" cy="1737611"/>
          </a:xfrm>
        </p:grpSpPr>
        <p:sp>
          <p:nvSpPr>
            <p:cNvPr id="17" name="TextBox 16"/>
            <p:cNvSpPr txBox="1"/>
            <p:nvPr/>
          </p:nvSpPr>
          <p:spPr>
            <a:xfrm>
              <a:off x="9177318" y="1516155"/>
              <a:ext cx="2975360" cy="740978"/>
            </a:xfrm>
            <a:prstGeom prst="rect">
              <a:avLst/>
            </a:prstGeom>
            <a:solidFill>
              <a:schemeClr val="bg1">
                <a:alpha val="70000"/>
              </a:schemeClr>
            </a:solidFill>
            <a:ln w="15875">
              <a:solidFill>
                <a:schemeClr val="tx1"/>
              </a:solidFill>
              <a:prstDash val="sysDash"/>
            </a:ln>
          </p:spPr>
          <p:txBody>
            <a:bodyPr wrap="square" rtlCol="0">
              <a:spAutoFit/>
            </a:bodyPr>
            <a:lstStyle/>
            <a:p>
              <a:r>
                <a:rPr lang="en-US" dirty="0"/>
                <a:t>Verify contact information and update if needed</a:t>
              </a:r>
            </a:p>
          </p:txBody>
        </p:sp>
        <p:cxnSp>
          <p:nvCxnSpPr>
            <p:cNvPr id="18" name="Straight Arrow Connector 17"/>
            <p:cNvCxnSpPr/>
            <p:nvPr/>
          </p:nvCxnSpPr>
          <p:spPr>
            <a:xfrm flipH="1">
              <a:off x="7908649" y="1972632"/>
              <a:ext cx="1268668" cy="256576"/>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025342" y="2394009"/>
              <a:ext cx="190198" cy="859757"/>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863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pic>
        <p:nvPicPr>
          <p:cNvPr id="5" name="Picture 4"/>
          <p:cNvPicPr>
            <a:picLocks noChangeAspect="1"/>
          </p:cNvPicPr>
          <p:nvPr/>
        </p:nvPicPr>
        <p:blipFill>
          <a:blip r:embed="rId3"/>
          <a:stretch>
            <a:fillRect/>
          </a:stretch>
        </p:blipFill>
        <p:spPr>
          <a:xfrm>
            <a:off x="2777242" y="2077453"/>
            <a:ext cx="6905625" cy="1219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610691" y="3832028"/>
            <a:ext cx="3608024" cy="461665"/>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en-US" sz="2400" dirty="0"/>
              <a:t>Multiple kit types available </a:t>
            </a:r>
          </a:p>
        </p:txBody>
      </p:sp>
    </p:spTree>
    <p:extLst>
      <p:ext uri="{BB962C8B-B14F-4D97-AF65-F5344CB8AC3E}">
        <p14:creationId xmlns:p14="http://schemas.microsoft.com/office/powerpoint/2010/main" val="133314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sp>
        <p:nvSpPr>
          <p:cNvPr id="7" name="TextBox 6"/>
          <p:cNvSpPr txBox="1"/>
          <p:nvPr/>
        </p:nvSpPr>
        <p:spPr>
          <a:xfrm>
            <a:off x="4012922" y="4116095"/>
            <a:ext cx="4362026" cy="1938992"/>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400" dirty="0"/>
              <a:t>BioSEND creates ST-Numbers for baseline kits</a:t>
            </a:r>
          </a:p>
          <a:p>
            <a:pPr marL="285750" indent="-285750">
              <a:buFont typeface="Arial" panose="020B0604020202020204" pitchFamily="34" charset="0"/>
              <a:buChar char="•"/>
            </a:pPr>
            <a:r>
              <a:rPr lang="en-US" sz="2400" dirty="0"/>
              <a:t>ST#s serve as the biorepository </a:t>
            </a:r>
            <a:r>
              <a:rPr lang="en-US" sz="2400" u="sng" dirty="0"/>
              <a:t>subject identifier </a:t>
            </a:r>
          </a:p>
          <a:p>
            <a:pPr marL="285750" indent="-285750">
              <a:buFont typeface="Arial" panose="020B0604020202020204" pitchFamily="34" charset="0"/>
              <a:buChar char="•"/>
            </a:pPr>
            <a:r>
              <a:rPr lang="en-US" sz="2400" dirty="0"/>
              <a:t>Enter kit quantity</a:t>
            </a:r>
          </a:p>
        </p:txBody>
      </p:sp>
      <p:pic>
        <p:nvPicPr>
          <p:cNvPr id="8" name="Picture 7"/>
          <p:cNvPicPr>
            <a:picLocks noChangeAspect="1"/>
          </p:cNvPicPr>
          <p:nvPr/>
        </p:nvPicPr>
        <p:blipFill>
          <a:blip r:embed="rId3"/>
          <a:stretch>
            <a:fillRect/>
          </a:stretch>
        </p:blipFill>
        <p:spPr>
          <a:xfrm>
            <a:off x="2025276" y="1927098"/>
            <a:ext cx="7715250" cy="1943100"/>
          </a:xfrm>
          <a:prstGeom prst="rect">
            <a:avLst/>
          </a:prstGeom>
        </p:spPr>
      </p:pic>
    </p:spTree>
    <p:extLst>
      <p:ext uri="{BB962C8B-B14F-4D97-AF65-F5344CB8AC3E}">
        <p14:creationId xmlns:p14="http://schemas.microsoft.com/office/powerpoint/2010/main" val="24207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sp>
        <p:nvSpPr>
          <p:cNvPr id="5" name="TextBox 4"/>
          <p:cNvSpPr txBox="1"/>
          <p:nvPr/>
        </p:nvSpPr>
        <p:spPr>
          <a:xfrm>
            <a:off x="2679801" y="2780516"/>
            <a:ext cx="7263994" cy="1569660"/>
          </a:xfrm>
          <a:prstGeom prst="rect">
            <a:avLst/>
          </a:prstGeom>
          <a:noFill/>
        </p:spPr>
        <p:txBody>
          <a:bodyPr wrap="square" rtlCol="0">
            <a:spAutoFit/>
          </a:bodyPr>
          <a:lstStyle/>
          <a:p>
            <a:r>
              <a:rPr lang="en-US" sz="2400" dirty="0"/>
              <a:t>Please note: the ST-Number provided in a BL kit can be used for any subject’s BL visit. </a:t>
            </a:r>
            <a:r>
              <a:rPr lang="en-US" sz="2400" b="1" u="sng" dirty="0"/>
              <a:t>This ST number is a subject identifier</a:t>
            </a:r>
            <a:r>
              <a:rPr lang="en-US" sz="2400" dirty="0"/>
              <a:t> and will need to stay linked to the patient through the entirety of the study. </a:t>
            </a:r>
          </a:p>
        </p:txBody>
      </p:sp>
    </p:spTree>
    <p:extLst>
      <p:ext uri="{BB962C8B-B14F-4D97-AF65-F5344CB8AC3E}">
        <p14:creationId xmlns:p14="http://schemas.microsoft.com/office/powerpoint/2010/main" val="277199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pic>
        <p:nvPicPr>
          <p:cNvPr id="4" name="Picture 3"/>
          <p:cNvPicPr>
            <a:picLocks noChangeAspect="1"/>
          </p:cNvPicPr>
          <p:nvPr/>
        </p:nvPicPr>
        <p:blipFill>
          <a:blip r:embed="rId3"/>
          <a:stretch>
            <a:fillRect/>
          </a:stretch>
        </p:blipFill>
        <p:spPr>
          <a:xfrm>
            <a:off x="1139696" y="1827445"/>
            <a:ext cx="5850343" cy="4908154"/>
          </a:xfrm>
          <a:prstGeom prst="rect">
            <a:avLst/>
          </a:prstGeom>
        </p:spPr>
      </p:pic>
      <p:sp>
        <p:nvSpPr>
          <p:cNvPr id="6" name="TextBox 5"/>
          <p:cNvSpPr txBox="1"/>
          <p:nvPr/>
        </p:nvSpPr>
        <p:spPr>
          <a:xfrm>
            <a:off x="7357035" y="3426994"/>
            <a:ext cx="3577665" cy="1938992"/>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en-US" sz="2400" dirty="0"/>
              <a:t>Please provide ST# and visit type for follow-up kits. We cannot complete your request without this information.</a:t>
            </a:r>
          </a:p>
        </p:txBody>
      </p:sp>
    </p:spTree>
    <p:extLst>
      <p:ext uri="{BB962C8B-B14F-4D97-AF65-F5344CB8AC3E}">
        <p14:creationId xmlns:p14="http://schemas.microsoft.com/office/powerpoint/2010/main" val="257002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pic>
        <p:nvPicPr>
          <p:cNvPr id="5" name="Picture 4"/>
          <p:cNvPicPr>
            <a:picLocks noChangeAspect="1"/>
          </p:cNvPicPr>
          <p:nvPr/>
        </p:nvPicPr>
        <p:blipFill>
          <a:blip r:embed="rId3"/>
          <a:stretch>
            <a:fillRect/>
          </a:stretch>
        </p:blipFill>
        <p:spPr>
          <a:xfrm>
            <a:off x="1509712" y="1580188"/>
            <a:ext cx="7724775" cy="4991100"/>
          </a:xfrm>
          <a:prstGeom prst="rect">
            <a:avLst/>
          </a:prstGeom>
        </p:spPr>
      </p:pic>
      <p:sp>
        <p:nvSpPr>
          <p:cNvPr id="7" name="TextBox 6"/>
          <p:cNvSpPr txBox="1"/>
          <p:nvPr/>
        </p:nvSpPr>
        <p:spPr>
          <a:xfrm>
            <a:off x="7581295" y="3414431"/>
            <a:ext cx="3635022" cy="830997"/>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en-US" sz="2400" dirty="0"/>
              <a:t>Contains a variety of extra kit components</a:t>
            </a:r>
          </a:p>
        </p:txBody>
      </p:sp>
    </p:spTree>
    <p:extLst>
      <p:ext uri="{BB962C8B-B14F-4D97-AF65-F5344CB8AC3E}">
        <p14:creationId xmlns:p14="http://schemas.microsoft.com/office/powerpoint/2010/main" val="227316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pic>
        <p:nvPicPr>
          <p:cNvPr id="5" name="Picture 4"/>
          <p:cNvPicPr>
            <a:picLocks noChangeAspect="1"/>
          </p:cNvPicPr>
          <p:nvPr/>
        </p:nvPicPr>
        <p:blipFill>
          <a:blip r:embed="rId3"/>
          <a:stretch>
            <a:fillRect/>
          </a:stretch>
        </p:blipFill>
        <p:spPr>
          <a:xfrm>
            <a:off x="4592612" y="810260"/>
            <a:ext cx="6867172" cy="5131041"/>
          </a:xfrm>
          <a:prstGeom prst="rect">
            <a:avLst/>
          </a:prstGeom>
          <a:ln>
            <a:solidFill>
              <a:schemeClr val="accent1"/>
            </a:solidFill>
          </a:ln>
        </p:spPr>
      </p:pic>
      <p:sp>
        <p:nvSpPr>
          <p:cNvPr id="7" name="TextBox 6"/>
          <p:cNvSpPr txBox="1"/>
          <p:nvPr/>
        </p:nvSpPr>
        <p:spPr>
          <a:xfrm>
            <a:off x="1185937" y="3505687"/>
            <a:ext cx="2999620" cy="1200329"/>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en-US" sz="2400" dirty="0"/>
              <a:t>Allows you to choose specific supplies and particular quantities</a:t>
            </a:r>
          </a:p>
        </p:txBody>
      </p:sp>
    </p:spTree>
    <p:extLst>
      <p:ext uri="{BB962C8B-B14F-4D97-AF65-F5344CB8AC3E}">
        <p14:creationId xmlns:p14="http://schemas.microsoft.com/office/powerpoint/2010/main" val="1455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pic>
        <p:nvPicPr>
          <p:cNvPr id="5" name="Picture 4"/>
          <p:cNvPicPr>
            <a:picLocks noChangeAspect="1"/>
          </p:cNvPicPr>
          <p:nvPr/>
        </p:nvPicPr>
        <p:blipFill>
          <a:blip r:embed="rId3"/>
          <a:stretch>
            <a:fillRect/>
          </a:stretch>
        </p:blipFill>
        <p:spPr>
          <a:xfrm>
            <a:off x="5927272" y="510147"/>
            <a:ext cx="4772661" cy="5715261"/>
          </a:xfrm>
          <a:prstGeom prst="rect">
            <a:avLst/>
          </a:prstGeom>
        </p:spPr>
      </p:pic>
      <p:sp>
        <p:nvSpPr>
          <p:cNvPr id="4" name="TextBox 3"/>
          <p:cNvSpPr txBox="1"/>
          <p:nvPr/>
        </p:nvSpPr>
        <p:spPr>
          <a:xfrm>
            <a:off x="1311729" y="2334986"/>
            <a:ext cx="360317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Click “Submit” to send order to </a:t>
            </a:r>
            <a:r>
              <a:rPr lang="en-US" dirty="0" err="1"/>
              <a:t>BioSEND</a:t>
            </a:r>
            <a:r>
              <a:rPr lang="en-US" dirty="0"/>
              <a:t>; staff will confirm receipt of your order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allow two week turn-around time for kit shipments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urgent request needed, please note date needed by in comments and email </a:t>
            </a:r>
            <a:r>
              <a:rPr lang="en-US" dirty="0" err="1"/>
              <a:t>BioSEND</a:t>
            </a:r>
            <a:endParaRPr lang="en-US" dirty="0"/>
          </a:p>
        </p:txBody>
      </p:sp>
    </p:spTree>
    <p:extLst>
      <p:ext uri="{BB962C8B-B14F-4D97-AF65-F5344CB8AC3E}">
        <p14:creationId xmlns:p14="http://schemas.microsoft.com/office/powerpoint/2010/main" val="20338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Labelling</a:t>
            </a:r>
          </a:p>
        </p:txBody>
      </p:sp>
      <p:sp>
        <p:nvSpPr>
          <p:cNvPr id="3" name="Content Placeholder 2"/>
          <p:cNvSpPr>
            <a:spLocks noGrp="1"/>
          </p:cNvSpPr>
          <p:nvPr>
            <p:ph idx="1"/>
          </p:nvPr>
        </p:nvSpPr>
        <p:spPr/>
        <p:txBody>
          <a:bodyPr/>
          <a:lstStyle/>
          <a:p>
            <a:pPr marL="292608" lvl="1" indent="0">
              <a:buNone/>
            </a:pPr>
            <a:r>
              <a:rPr lang="en-US" b="1" dirty="0"/>
              <a:t>Labels are provided by Indiana University</a:t>
            </a:r>
          </a:p>
          <a:p>
            <a:pPr marL="578358" lvl="1" indent="-285750"/>
            <a:r>
              <a:rPr lang="en-US" dirty="0"/>
              <a:t>Please check that all samples are properly labelled with correct specimen type and visit</a:t>
            </a:r>
          </a:p>
        </p:txBody>
      </p:sp>
      <p:sp>
        <p:nvSpPr>
          <p:cNvPr id="4" name="TextBox 3"/>
          <p:cNvSpPr txBox="1"/>
          <p:nvPr/>
        </p:nvSpPr>
        <p:spPr>
          <a:xfrm>
            <a:off x="2975386" y="4949033"/>
            <a:ext cx="2144684" cy="367146"/>
          </a:xfrm>
          <a:prstGeom prst="rect">
            <a:avLst/>
          </a:prstGeom>
          <a:solidFill>
            <a:schemeClr val="accent3">
              <a:lumMod val="20000"/>
              <a:lumOff val="80000"/>
            </a:schemeClr>
          </a:solidFill>
          <a:ln>
            <a:solidFill>
              <a:srgbClr val="0070C0"/>
            </a:solidFill>
          </a:ln>
        </p:spPr>
        <p:txBody>
          <a:bodyPr wrap="square" rtlCol="0">
            <a:spAutoFit/>
          </a:bodyPr>
          <a:lstStyle/>
          <a:p>
            <a:pPr algn="ctr"/>
            <a:r>
              <a:rPr lang="en-US" dirty="0"/>
              <a:t>Case Labels</a:t>
            </a:r>
          </a:p>
        </p:txBody>
      </p:sp>
      <p:sp>
        <p:nvSpPr>
          <p:cNvPr id="13" name="TextBox 12"/>
          <p:cNvSpPr txBox="1"/>
          <p:nvPr/>
        </p:nvSpPr>
        <p:spPr>
          <a:xfrm>
            <a:off x="7687715" y="4949033"/>
            <a:ext cx="2408547" cy="369332"/>
          </a:xfrm>
          <a:prstGeom prst="rect">
            <a:avLst/>
          </a:prstGeom>
          <a:solidFill>
            <a:schemeClr val="accent3">
              <a:lumMod val="20000"/>
              <a:lumOff val="80000"/>
            </a:schemeClr>
          </a:solidFill>
          <a:ln>
            <a:solidFill>
              <a:srgbClr val="0070C0"/>
            </a:solidFill>
          </a:ln>
        </p:spPr>
        <p:txBody>
          <a:bodyPr wrap="square" rtlCol="0">
            <a:spAutoFit/>
          </a:bodyPr>
          <a:lstStyle/>
          <a:p>
            <a:pPr algn="ctr"/>
            <a:r>
              <a:rPr lang="en-US" dirty="0"/>
              <a:t>Collection Tube Labels</a:t>
            </a: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7889769" y="2977833"/>
            <a:ext cx="1759161" cy="1759161"/>
          </a:xfrm>
          <a:prstGeom prst="rect">
            <a:avLst/>
          </a:prstGeom>
        </p:spPr>
      </p:pic>
      <p:pic>
        <p:nvPicPr>
          <p:cNvPr id="6" name="Picture 5">
            <a:extLst>
              <a:ext uri="{FF2B5EF4-FFF2-40B4-BE49-F238E27FC236}">
                <a16:creationId xmlns:a16="http://schemas.microsoft.com/office/drawing/2014/main" id="{0E2C3A97-7AF5-43A1-9EFB-598471289483}"/>
              </a:ext>
            </a:extLst>
          </p:cNvPr>
          <p:cNvPicPr>
            <a:picLocks noChangeAspect="1"/>
          </p:cNvPicPr>
          <p:nvPr/>
        </p:nvPicPr>
        <p:blipFill>
          <a:blip r:embed="rId4"/>
          <a:stretch>
            <a:fillRect/>
          </a:stretch>
        </p:blipFill>
        <p:spPr>
          <a:xfrm>
            <a:off x="3008517" y="2745031"/>
            <a:ext cx="1963604" cy="2021698"/>
          </a:xfrm>
          <a:prstGeom prst="rect">
            <a:avLst/>
          </a:prstGeom>
          <a:ln>
            <a:solidFill>
              <a:schemeClr val="tx2">
                <a:lumMod val="20000"/>
                <a:lumOff val="80000"/>
              </a:schemeClr>
            </a:solidFill>
          </a:ln>
        </p:spPr>
      </p:pic>
    </p:spTree>
    <p:extLst>
      <p:ext uri="{BB962C8B-B14F-4D97-AF65-F5344CB8AC3E}">
        <p14:creationId xmlns:p14="http://schemas.microsoft.com/office/powerpoint/2010/main" val="162391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a:xfrm>
            <a:off x="1097280" y="1759020"/>
            <a:ext cx="10309072" cy="4405295"/>
          </a:xfrm>
        </p:spPr>
        <p:txBody>
          <a:bodyPr>
            <a:normAutofit fontScale="92500" lnSpcReduction="10000"/>
          </a:bodyPr>
          <a:lstStyle/>
          <a:p>
            <a:pPr marL="914400" lvl="1" indent="-457200">
              <a:lnSpc>
                <a:spcPct val="150000"/>
              </a:lnSpc>
              <a:buFont typeface="+mj-lt"/>
              <a:buAutoNum type="arabicPeriod"/>
            </a:pPr>
            <a:r>
              <a:rPr lang="en-GB" sz="2400" dirty="0">
                <a:ea typeface="Verdana" pitchFamily="34" charset="0"/>
                <a:cs typeface="Verdana" pitchFamily="34" charset="0"/>
              </a:rPr>
              <a:t>Specimen uniformity and quality</a:t>
            </a:r>
          </a:p>
          <a:p>
            <a:pPr marL="914400" lvl="1" indent="-457200">
              <a:lnSpc>
                <a:spcPct val="150000"/>
              </a:lnSpc>
              <a:buFont typeface="+mj-lt"/>
              <a:buAutoNum type="arabicPeriod"/>
            </a:pPr>
            <a:r>
              <a:rPr lang="en-GB" sz="2400" dirty="0">
                <a:ea typeface="Verdana" pitchFamily="34" charset="0"/>
                <a:cs typeface="Verdana" pitchFamily="34" charset="0"/>
              </a:rPr>
              <a:t>Site Equipment</a:t>
            </a:r>
          </a:p>
          <a:p>
            <a:pPr marL="914400" lvl="1" indent="-457200">
              <a:lnSpc>
                <a:spcPct val="150000"/>
              </a:lnSpc>
              <a:buFont typeface="+mj-lt"/>
              <a:buAutoNum type="arabicPeriod"/>
            </a:pPr>
            <a:r>
              <a:rPr lang="en-GB" sz="2400" dirty="0">
                <a:ea typeface="Verdana" pitchFamily="34" charset="0"/>
                <a:cs typeface="Verdana" pitchFamily="34" charset="0"/>
              </a:rPr>
              <a:t>Procedures</a:t>
            </a:r>
          </a:p>
          <a:p>
            <a:pPr marL="1257300" lvl="2" indent="-342900">
              <a:lnSpc>
                <a:spcPct val="150000"/>
              </a:lnSpc>
              <a:buFont typeface="Arial" pitchFamily="34" charset="0"/>
              <a:buChar char="•"/>
            </a:pPr>
            <a:r>
              <a:rPr lang="en-GB" sz="2000" dirty="0">
                <a:ea typeface="Verdana" pitchFamily="34" charset="0"/>
                <a:cs typeface="Verdana" pitchFamily="34" charset="0"/>
              </a:rPr>
              <a:t>Kit Ordering</a:t>
            </a:r>
          </a:p>
          <a:p>
            <a:pPr marL="1257300" lvl="2" indent="-342900">
              <a:lnSpc>
                <a:spcPct val="150000"/>
              </a:lnSpc>
              <a:buFont typeface="Arial" pitchFamily="34" charset="0"/>
              <a:buChar char="•"/>
            </a:pPr>
            <a:r>
              <a:rPr lang="en-GB" sz="2000" dirty="0">
                <a:ea typeface="Verdana" pitchFamily="34" charset="0"/>
                <a:cs typeface="Verdana" pitchFamily="34" charset="0"/>
              </a:rPr>
              <a:t>Sample Labels</a:t>
            </a:r>
          </a:p>
          <a:p>
            <a:pPr marL="1257300" lvl="2" indent="-342900">
              <a:lnSpc>
                <a:spcPct val="150000"/>
              </a:lnSpc>
              <a:buFont typeface="Arial" pitchFamily="34" charset="0"/>
              <a:buChar char="•"/>
            </a:pPr>
            <a:r>
              <a:rPr lang="en-GB" sz="2000" dirty="0">
                <a:ea typeface="Verdana" pitchFamily="34" charset="0"/>
                <a:cs typeface="Verdana" pitchFamily="34" charset="0"/>
              </a:rPr>
              <a:t>Sample Collection and Processing </a:t>
            </a:r>
          </a:p>
          <a:p>
            <a:pPr marL="1257300" lvl="2" indent="-342900">
              <a:lnSpc>
                <a:spcPct val="150000"/>
              </a:lnSpc>
              <a:buFont typeface="Arial" pitchFamily="34" charset="0"/>
              <a:buChar char="•"/>
            </a:pPr>
            <a:r>
              <a:rPr lang="en-GB" sz="2000" dirty="0">
                <a:ea typeface="Verdana" pitchFamily="34" charset="0"/>
                <a:cs typeface="Verdana" pitchFamily="34" charset="0"/>
              </a:rPr>
              <a:t>Shipping Closures</a:t>
            </a:r>
          </a:p>
          <a:p>
            <a:pPr marL="914400" lvl="1" indent="-457200">
              <a:lnSpc>
                <a:spcPct val="150000"/>
              </a:lnSpc>
              <a:buFont typeface="+mj-lt"/>
              <a:buAutoNum type="arabicPeriod"/>
            </a:pPr>
            <a:r>
              <a:rPr lang="en-GB" sz="2400" dirty="0">
                <a:ea typeface="Verdana" pitchFamily="34" charset="0"/>
                <a:cs typeface="Verdana" pitchFamily="34" charset="0"/>
              </a:rPr>
              <a:t>Contact Information</a:t>
            </a:r>
          </a:p>
          <a:p>
            <a:endParaRPr lang="en-US" dirty="0"/>
          </a:p>
        </p:txBody>
      </p:sp>
    </p:spTree>
    <p:extLst>
      <p:ext uri="{BB962C8B-B14F-4D97-AF65-F5344CB8AC3E}">
        <p14:creationId xmlns:p14="http://schemas.microsoft.com/office/powerpoint/2010/main" val="108923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 Case Labels</a:t>
            </a:r>
          </a:p>
        </p:txBody>
      </p:sp>
      <p:sp>
        <p:nvSpPr>
          <p:cNvPr id="12" name="TextBox 11"/>
          <p:cNvSpPr txBox="1"/>
          <p:nvPr/>
        </p:nvSpPr>
        <p:spPr>
          <a:xfrm>
            <a:off x="6315393" y="2258244"/>
            <a:ext cx="2900534" cy="523220"/>
          </a:xfrm>
          <a:prstGeom prst="rect">
            <a:avLst/>
          </a:prstGeom>
          <a:noFill/>
        </p:spPr>
        <p:txBody>
          <a:bodyPr wrap="square" rtlCol="0">
            <a:spAutoFit/>
          </a:bodyPr>
          <a:lstStyle/>
          <a:p>
            <a:r>
              <a:rPr lang="en-US" sz="2800" b="1" dirty="0">
                <a:solidFill>
                  <a:srgbClr val="0070C0"/>
                </a:solidFill>
              </a:rPr>
              <a:t>Subject Number</a:t>
            </a:r>
          </a:p>
        </p:txBody>
      </p:sp>
      <p:sp>
        <p:nvSpPr>
          <p:cNvPr id="15" name="TextBox 14"/>
          <p:cNvSpPr txBox="1"/>
          <p:nvPr/>
        </p:nvSpPr>
        <p:spPr>
          <a:xfrm>
            <a:off x="6349805" y="2845869"/>
            <a:ext cx="2738444" cy="523220"/>
          </a:xfrm>
          <a:prstGeom prst="rect">
            <a:avLst/>
          </a:prstGeom>
          <a:noFill/>
        </p:spPr>
        <p:txBody>
          <a:bodyPr wrap="square" rtlCol="0">
            <a:spAutoFit/>
          </a:bodyPr>
          <a:lstStyle/>
          <a:p>
            <a:r>
              <a:rPr lang="en-US" sz="2800" b="1" dirty="0">
                <a:solidFill>
                  <a:srgbClr val="0070C0"/>
                </a:solidFill>
              </a:rPr>
              <a:t>Study and Visit </a:t>
            </a:r>
          </a:p>
        </p:txBody>
      </p:sp>
      <p:sp>
        <p:nvSpPr>
          <p:cNvPr id="16" name="TextBox 15"/>
          <p:cNvSpPr txBox="1"/>
          <p:nvPr/>
        </p:nvSpPr>
        <p:spPr>
          <a:xfrm>
            <a:off x="6366193" y="4693844"/>
            <a:ext cx="3148183" cy="523220"/>
          </a:xfrm>
          <a:prstGeom prst="rect">
            <a:avLst/>
          </a:prstGeom>
          <a:noFill/>
        </p:spPr>
        <p:txBody>
          <a:bodyPr wrap="square" rtlCol="0">
            <a:spAutoFit/>
          </a:bodyPr>
          <a:lstStyle/>
          <a:p>
            <a:r>
              <a:rPr lang="en-US" sz="2800" b="1" dirty="0">
                <a:solidFill>
                  <a:srgbClr val="0070C0"/>
                </a:solidFill>
              </a:rPr>
              <a:t>Biorepository</a:t>
            </a:r>
            <a:r>
              <a:rPr lang="en-US" sz="2800" b="1" dirty="0">
                <a:solidFill>
                  <a:srgbClr val="C00000"/>
                </a:solidFill>
              </a:rPr>
              <a:t> </a:t>
            </a:r>
            <a:r>
              <a:rPr lang="en-US" sz="2800" b="1" dirty="0">
                <a:solidFill>
                  <a:srgbClr val="0070C0"/>
                </a:solidFill>
              </a:rPr>
              <a:t>Name</a:t>
            </a:r>
          </a:p>
        </p:txBody>
      </p:sp>
      <p:sp>
        <p:nvSpPr>
          <p:cNvPr id="17" name="Left Arrow 16"/>
          <p:cNvSpPr/>
          <p:nvPr/>
        </p:nvSpPr>
        <p:spPr>
          <a:xfrm>
            <a:off x="5447346" y="2451275"/>
            <a:ext cx="720782"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8" name="Left Arrow 17"/>
          <p:cNvSpPr/>
          <p:nvPr/>
        </p:nvSpPr>
        <p:spPr>
          <a:xfrm>
            <a:off x="5474968" y="3009867"/>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9" name="Left Arrow 18"/>
          <p:cNvSpPr/>
          <p:nvPr/>
        </p:nvSpPr>
        <p:spPr>
          <a:xfrm>
            <a:off x="5466994" y="4838997"/>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pic>
        <p:nvPicPr>
          <p:cNvPr id="10" name="Picture 9">
            <a:extLst>
              <a:ext uri="{FF2B5EF4-FFF2-40B4-BE49-F238E27FC236}">
                <a16:creationId xmlns:a16="http://schemas.microsoft.com/office/drawing/2014/main" id="{F58516B2-5899-4102-A321-B84FA531E974}"/>
              </a:ext>
            </a:extLst>
          </p:cNvPr>
          <p:cNvPicPr>
            <a:picLocks noChangeAspect="1"/>
          </p:cNvPicPr>
          <p:nvPr/>
        </p:nvPicPr>
        <p:blipFill>
          <a:blip r:embed="rId3"/>
          <a:stretch>
            <a:fillRect/>
          </a:stretch>
        </p:blipFill>
        <p:spPr>
          <a:xfrm>
            <a:off x="2292626" y="2176699"/>
            <a:ext cx="2812017" cy="2895212"/>
          </a:xfrm>
          <a:prstGeom prst="rect">
            <a:avLst/>
          </a:prstGeom>
          <a:ln>
            <a:solidFill>
              <a:schemeClr val="tx2">
                <a:lumMod val="20000"/>
                <a:lumOff val="80000"/>
              </a:schemeClr>
            </a:solidFill>
          </a:ln>
        </p:spPr>
      </p:pic>
    </p:spTree>
    <p:extLst>
      <p:ext uri="{BB962C8B-B14F-4D97-AF65-F5344CB8AC3E}">
        <p14:creationId xmlns:p14="http://schemas.microsoft.com/office/powerpoint/2010/main" val="220538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 Case Labels</a:t>
            </a:r>
          </a:p>
        </p:txBody>
      </p:sp>
      <p:sp>
        <p:nvSpPr>
          <p:cNvPr id="11" name="TextBox 10"/>
          <p:cNvSpPr txBox="1"/>
          <p:nvPr/>
        </p:nvSpPr>
        <p:spPr>
          <a:xfrm>
            <a:off x="1097280" y="1991108"/>
            <a:ext cx="5907716" cy="923330"/>
          </a:xfrm>
          <a:prstGeom prst="rect">
            <a:avLst/>
          </a:prstGeom>
          <a:noFill/>
        </p:spPr>
        <p:txBody>
          <a:bodyPr wrap="square" rtlCol="0">
            <a:spAutoFit/>
          </a:bodyPr>
          <a:lstStyle/>
          <a:p>
            <a:r>
              <a:rPr lang="en-US" dirty="0"/>
              <a:t>Case labels are placed:</a:t>
            </a:r>
          </a:p>
          <a:p>
            <a:pPr marL="285750" indent="-285750">
              <a:buFont typeface="Arial" panose="020B0604020202020204" pitchFamily="34" charset="0"/>
              <a:buChar char="•"/>
            </a:pPr>
            <a:r>
              <a:rPr lang="en-US" dirty="0"/>
              <a:t>On the biohazard bags</a:t>
            </a:r>
          </a:p>
          <a:p>
            <a:pPr marL="285750" indent="-285750">
              <a:buFont typeface="Arial" panose="020B0604020202020204" pitchFamily="34" charset="0"/>
              <a:buChar char="•"/>
            </a:pPr>
            <a:r>
              <a:rPr lang="en-US" dirty="0"/>
              <a:t>On the lid of frozen shippers</a:t>
            </a:r>
          </a:p>
        </p:txBody>
      </p:sp>
      <p:pic>
        <p:nvPicPr>
          <p:cNvPr id="14" name="ymail_attachmentId9071" descr="cid:085c9456-987b-44ac-9cb0-aa4fbae899fd"/>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26291" t="6024" b="4191"/>
          <a:stretch/>
        </p:blipFill>
        <p:spPr bwMode="auto">
          <a:xfrm rot="5400000">
            <a:off x="2274399" y="3457741"/>
            <a:ext cx="2743200" cy="2506115"/>
          </a:xfrm>
          <a:prstGeom prst="rect">
            <a:avLst/>
          </a:prstGeom>
          <a:noFill/>
          <a:extLst>
            <a:ext uri="{909E8E84-426E-40DD-AFC4-6F175D3DCCD1}">
              <a14:hiddenFill xmlns:a14="http://schemas.microsoft.com/office/drawing/2010/main">
                <a:solidFill>
                  <a:srgbClr val="FFFFFF"/>
                </a:solidFill>
              </a14:hiddenFill>
            </a:ext>
          </a:extLst>
        </p:spPr>
      </p:pic>
      <p:pic>
        <p:nvPicPr>
          <p:cNvPr id="21" name="ymail_attachmentId9070" descr="5ece9b71-49dd-415b-b589-4b4871e1c52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97" t="6422" r="864" b="8641"/>
          <a:stretch/>
        </p:blipFill>
        <p:spPr bwMode="auto">
          <a:xfrm>
            <a:off x="6390748" y="3385547"/>
            <a:ext cx="3335590" cy="265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22"/>
          <p:cNvSpPr/>
          <p:nvPr/>
        </p:nvSpPr>
        <p:spPr>
          <a:xfrm>
            <a:off x="7768442" y="5181600"/>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365171" y="3516086"/>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84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 Collection Tube Labels</a:t>
            </a:r>
          </a:p>
        </p:txBody>
      </p:sp>
      <p:sp>
        <p:nvSpPr>
          <p:cNvPr id="12" name="TextBox 11"/>
          <p:cNvSpPr txBox="1"/>
          <p:nvPr/>
        </p:nvSpPr>
        <p:spPr>
          <a:xfrm>
            <a:off x="6228307" y="3362059"/>
            <a:ext cx="2900534" cy="523220"/>
          </a:xfrm>
          <a:prstGeom prst="rect">
            <a:avLst/>
          </a:prstGeom>
          <a:noFill/>
        </p:spPr>
        <p:txBody>
          <a:bodyPr wrap="square" rtlCol="0">
            <a:spAutoFit/>
          </a:bodyPr>
          <a:lstStyle/>
          <a:p>
            <a:r>
              <a:rPr lang="en-US" sz="2800" b="1" dirty="0">
                <a:solidFill>
                  <a:srgbClr val="0070C0"/>
                </a:solidFill>
              </a:rPr>
              <a:t>Subject Number</a:t>
            </a:r>
          </a:p>
        </p:txBody>
      </p:sp>
      <p:sp>
        <p:nvSpPr>
          <p:cNvPr id="15" name="TextBox 14"/>
          <p:cNvSpPr txBox="1"/>
          <p:nvPr/>
        </p:nvSpPr>
        <p:spPr>
          <a:xfrm>
            <a:off x="6208659" y="3885279"/>
            <a:ext cx="2738444" cy="523220"/>
          </a:xfrm>
          <a:prstGeom prst="rect">
            <a:avLst/>
          </a:prstGeom>
          <a:noFill/>
        </p:spPr>
        <p:txBody>
          <a:bodyPr wrap="square" rtlCol="0">
            <a:spAutoFit/>
          </a:bodyPr>
          <a:lstStyle/>
          <a:p>
            <a:r>
              <a:rPr lang="en-US" sz="2800" b="1" dirty="0">
                <a:solidFill>
                  <a:srgbClr val="0070C0"/>
                </a:solidFill>
              </a:rPr>
              <a:t>Visit </a:t>
            </a:r>
          </a:p>
        </p:txBody>
      </p:sp>
      <p:sp>
        <p:nvSpPr>
          <p:cNvPr id="16" name="TextBox 15"/>
          <p:cNvSpPr txBox="1"/>
          <p:nvPr/>
        </p:nvSpPr>
        <p:spPr>
          <a:xfrm>
            <a:off x="6228307" y="2838839"/>
            <a:ext cx="3148183" cy="523220"/>
          </a:xfrm>
          <a:prstGeom prst="rect">
            <a:avLst/>
          </a:prstGeom>
          <a:noFill/>
        </p:spPr>
        <p:txBody>
          <a:bodyPr wrap="square" rtlCol="0">
            <a:spAutoFit/>
          </a:bodyPr>
          <a:lstStyle/>
          <a:p>
            <a:r>
              <a:rPr lang="en-US" sz="2800" b="1" dirty="0">
                <a:solidFill>
                  <a:srgbClr val="0070C0"/>
                </a:solidFill>
              </a:rPr>
              <a:t>Biorepository</a:t>
            </a:r>
            <a:r>
              <a:rPr lang="en-US" sz="2800" b="1" dirty="0">
                <a:solidFill>
                  <a:srgbClr val="C00000"/>
                </a:solidFill>
              </a:rPr>
              <a:t> </a:t>
            </a:r>
            <a:r>
              <a:rPr lang="en-US" sz="2800" b="1" dirty="0">
                <a:solidFill>
                  <a:srgbClr val="0070C0"/>
                </a:solidFill>
              </a:rPr>
              <a:t>Name</a:t>
            </a:r>
          </a:p>
        </p:txBody>
      </p:sp>
      <p:sp>
        <p:nvSpPr>
          <p:cNvPr id="17" name="Left Arrow 16"/>
          <p:cNvSpPr/>
          <p:nvPr/>
        </p:nvSpPr>
        <p:spPr>
          <a:xfrm>
            <a:off x="5260198" y="3507212"/>
            <a:ext cx="720782"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8" name="Left Arrow 17"/>
          <p:cNvSpPr/>
          <p:nvPr/>
        </p:nvSpPr>
        <p:spPr>
          <a:xfrm>
            <a:off x="5277142" y="3028320"/>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9" name="Left Arrow 18"/>
          <p:cNvSpPr/>
          <p:nvPr/>
        </p:nvSpPr>
        <p:spPr>
          <a:xfrm>
            <a:off x="5279845" y="4004557"/>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816006" y="2068779"/>
            <a:ext cx="3109780" cy="3109780"/>
          </a:xfrm>
          <a:prstGeom prst="rect">
            <a:avLst/>
          </a:prstGeom>
        </p:spPr>
      </p:pic>
      <p:sp>
        <p:nvSpPr>
          <p:cNvPr id="11" name="Left Arrow 10"/>
          <p:cNvSpPr/>
          <p:nvPr/>
        </p:nvSpPr>
        <p:spPr>
          <a:xfrm>
            <a:off x="5277141" y="4501902"/>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3" name="TextBox 12"/>
          <p:cNvSpPr txBox="1"/>
          <p:nvPr/>
        </p:nvSpPr>
        <p:spPr>
          <a:xfrm>
            <a:off x="6205955" y="4356749"/>
            <a:ext cx="2738444" cy="523220"/>
          </a:xfrm>
          <a:prstGeom prst="rect">
            <a:avLst/>
          </a:prstGeom>
          <a:noFill/>
        </p:spPr>
        <p:txBody>
          <a:bodyPr wrap="square" rtlCol="0">
            <a:spAutoFit/>
          </a:bodyPr>
          <a:lstStyle/>
          <a:p>
            <a:r>
              <a:rPr lang="en-US" sz="2800" b="1" dirty="0">
                <a:solidFill>
                  <a:srgbClr val="0070C0"/>
                </a:solidFill>
              </a:rPr>
              <a:t>Sample Type </a:t>
            </a:r>
          </a:p>
        </p:txBody>
      </p:sp>
      <p:sp>
        <p:nvSpPr>
          <p:cNvPr id="14" name="TextBox 13"/>
          <p:cNvSpPr txBox="1"/>
          <p:nvPr/>
        </p:nvSpPr>
        <p:spPr>
          <a:xfrm>
            <a:off x="6205955" y="2315619"/>
            <a:ext cx="3148183" cy="523220"/>
          </a:xfrm>
          <a:prstGeom prst="rect">
            <a:avLst/>
          </a:prstGeom>
          <a:noFill/>
        </p:spPr>
        <p:txBody>
          <a:bodyPr wrap="square" rtlCol="0">
            <a:spAutoFit/>
          </a:bodyPr>
          <a:lstStyle/>
          <a:p>
            <a:r>
              <a:rPr lang="en-US" sz="2800" b="1" dirty="0">
                <a:solidFill>
                  <a:srgbClr val="0070C0"/>
                </a:solidFill>
              </a:rPr>
              <a:t>Unique Barcode</a:t>
            </a:r>
          </a:p>
        </p:txBody>
      </p:sp>
      <p:sp>
        <p:nvSpPr>
          <p:cNvPr id="20" name="Left Arrow 19"/>
          <p:cNvSpPr/>
          <p:nvPr/>
        </p:nvSpPr>
        <p:spPr>
          <a:xfrm>
            <a:off x="5287306" y="2458557"/>
            <a:ext cx="681487" cy="23291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Tree>
    <p:extLst>
      <p:ext uri="{BB962C8B-B14F-4D97-AF65-F5344CB8AC3E}">
        <p14:creationId xmlns:p14="http://schemas.microsoft.com/office/powerpoint/2010/main" val="187898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 Collection Tube Labels</a:t>
            </a:r>
          </a:p>
        </p:txBody>
      </p:sp>
      <p:pic>
        <p:nvPicPr>
          <p:cNvPr id="14" name="Picture 13"/>
          <p:cNvPicPr/>
          <p:nvPr/>
        </p:nvPicPr>
        <p:blipFill rotWithShape="1">
          <a:blip r:embed="rId3">
            <a:extLst>
              <a:ext uri="{28A0092B-C50C-407E-A947-70E740481C1C}">
                <a14:useLocalDpi xmlns:a14="http://schemas.microsoft.com/office/drawing/2010/main" val="0"/>
              </a:ext>
            </a:extLst>
          </a:blip>
          <a:srcRect l="6255" t="861" r="7047" b="1243"/>
          <a:stretch/>
        </p:blipFill>
        <p:spPr>
          <a:xfrm>
            <a:off x="4540810" y="2046893"/>
            <a:ext cx="630432" cy="3095365"/>
          </a:xfrm>
          <a:prstGeom prst="rect">
            <a:avLst/>
          </a:prstGeom>
        </p:spPr>
      </p:pic>
      <p:pic>
        <p:nvPicPr>
          <p:cNvPr id="20" name="Picture 19"/>
          <p:cNvPicPr/>
          <p:nvPr/>
        </p:nvPicPr>
        <p:blipFill rotWithShape="1">
          <a:blip r:embed="rId3">
            <a:extLst>
              <a:ext uri="{28A0092B-C50C-407E-A947-70E740481C1C}">
                <a14:useLocalDpi xmlns:a14="http://schemas.microsoft.com/office/drawing/2010/main" val="0"/>
              </a:ext>
            </a:extLst>
          </a:blip>
          <a:srcRect l="6255" t="861" r="7047" b="1243"/>
          <a:stretch/>
        </p:blipFill>
        <p:spPr>
          <a:xfrm>
            <a:off x="6231428" y="2075291"/>
            <a:ext cx="624753" cy="3065074"/>
          </a:xfrm>
          <a:prstGeom prst="rect">
            <a:avLst/>
          </a:prstGeom>
        </p:spPr>
      </p:pic>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rot="5400000">
            <a:off x="6147218" y="3311581"/>
            <a:ext cx="821569" cy="821569"/>
          </a:xfrm>
          <a:prstGeom prst="rect">
            <a:avLst/>
          </a:prstGeom>
        </p:spPr>
      </p:pic>
      <p:pic>
        <p:nvPicPr>
          <p:cNvPr id="22" name="Picture 21"/>
          <p:cNvPicPr/>
          <p:nvPr/>
        </p:nvPicPr>
        <p:blipFill>
          <a:blip r:embed="rId4" cstate="print">
            <a:extLst>
              <a:ext uri="{28A0092B-C50C-407E-A947-70E740481C1C}">
                <a14:useLocalDpi xmlns:a14="http://schemas.microsoft.com/office/drawing/2010/main" val="0"/>
              </a:ext>
            </a:extLst>
          </a:blip>
          <a:stretch>
            <a:fillRect/>
          </a:stretch>
        </p:blipFill>
        <p:spPr>
          <a:xfrm>
            <a:off x="4443348" y="3278450"/>
            <a:ext cx="821569" cy="821569"/>
          </a:xfrm>
          <a:prstGeom prst="rect">
            <a:avLst/>
          </a:prstGeom>
        </p:spPr>
      </p:pic>
      <p:sp>
        <p:nvSpPr>
          <p:cNvPr id="23" name="Text Box 2"/>
          <p:cNvSpPr txBox="1">
            <a:spLocks noChangeArrowheads="1"/>
          </p:cNvSpPr>
          <p:nvPr/>
        </p:nvSpPr>
        <p:spPr bwMode="auto">
          <a:xfrm>
            <a:off x="4452245" y="5213252"/>
            <a:ext cx="1434091" cy="4259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Incorrect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p:cNvSpPr txBox="1">
            <a:spLocks noChangeArrowheads="1"/>
          </p:cNvSpPr>
          <p:nvPr/>
        </p:nvSpPr>
        <p:spPr bwMode="auto">
          <a:xfrm>
            <a:off x="6251741" y="5213252"/>
            <a:ext cx="1434091" cy="4259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Correct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13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Collection and Processing</a:t>
            </a:r>
          </a:p>
        </p:txBody>
      </p:sp>
      <p:sp>
        <p:nvSpPr>
          <p:cNvPr id="5" name="Text Placeholder 4"/>
          <p:cNvSpPr>
            <a:spLocks noGrp="1"/>
          </p:cNvSpPr>
          <p:nvPr>
            <p:ph type="body" sz="half" idx="2"/>
          </p:nvPr>
        </p:nvSpPr>
        <p:spPr/>
        <p:txBody>
          <a:bodyPr/>
          <a:lstStyle/>
          <a:p>
            <a:r>
              <a:rPr lang="en-US" dirty="0"/>
              <a:t>Blood Tube Draw Order</a:t>
            </a:r>
          </a:p>
        </p:txBody>
      </p:sp>
      <p:sp>
        <p:nvSpPr>
          <p:cNvPr id="60" name="TextBox 59"/>
          <p:cNvSpPr txBox="1"/>
          <p:nvPr/>
        </p:nvSpPr>
        <p:spPr>
          <a:xfrm>
            <a:off x="7185494" y="5225715"/>
            <a:ext cx="453663" cy="369332"/>
          </a:xfrm>
          <a:prstGeom prst="rect">
            <a:avLst/>
          </a:prstGeom>
          <a:noFill/>
        </p:spPr>
        <p:txBody>
          <a:bodyPr wrap="square" rtlCol="0">
            <a:spAutoFit/>
          </a:bodyPr>
          <a:lstStyle/>
          <a:p>
            <a:pPr algn="ctr"/>
            <a:r>
              <a:rPr lang="en-US" b="1" dirty="0"/>
              <a:t>2</a:t>
            </a:r>
          </a:p>
        </p:txBody>
      </p:sp>
      <p:grpSp>
        <p:nvGrpSpPr>
          <p:cNvPr id="7" name="Group 6">
            <a:extLst>
              <a:ext uri="{FF2B5EF4-FFF2-40B4-BE49-F238E27FC236}">
                <a16:creationId xmlns:a16="http://schemas.microsoft.com/office/drawing/2014/main" id="{AB6B9076-0B22-4557-A870-29804A2B4110}"/>
              </a:ext>
            </a:extLst>
          </p:cNvPr>
          <p:cNvGrpSpPr/>
          <p:nvPr/>
        </p:nvGrpSpPr>
        <p:grpSpPr>
          <a:xfrm>
            <a:off x="6723184" y="1182629"/>
            <a:ext cx="1378284" cy="3847304"/>
            <a:chOff x="6853894" y="1256479"/>
            <a:chExt cx="1378284" cy="3847304"/>
          </a:xfrm>
        </p:grpSpPr>
        <p:pic>
          <p:nvPicPr>
            <p:cNvPr id="54" name="Picture 53"/>
            <p:cNvPicPr>
              <a:picLocks noChangeAspect="1"/>
            </p:cNvPicPr>
            <p:nvPr/>
          </p:nvPicPr>
          <p:blipFill rotWithShape="1">
            <a:blip r:embed="rId2"/>
            <a:srcRect r="52472" b="-344"/>
            <a:stretch/>
          </p:blipFill>
          <p:spPr>
            <a:xfrm>
              <a:off x="6949466" y="2072423"/>
              <a:ext cx="593570" cy="3031360"/>
            </a:xfrm>
            <a:prstGeom prst="rect">
              <a:avLst/>
            </a:prstGeom>
          </p:spPr>
        </p:pic>
        <p:sp>
          <p:nvSpPr>
            <p:cNvPr id="64" name="TextBox 63"/>
            <p:cNvSpPr txBox="1"/>
            <p:nvPr/>
          </p:nvSpPr>
          <p:spPr>
            <a:xfrm>
              <a:off x="6853894" y="1256479"/>
              <a:ext cx="1378284" cy="738664"/>
            </a:xfrm>
            <a:prstGeom prst="rect">
              <a:avLst/>
            </a:prstGeom>
            <a:noFill/>
          </p:spPr>
          <p:txBody>
            <a:bodyPr wrap="square" rtlCol="0">
              <a:spAutoFit/>
            </a:bodyPr>
            <a:lstStyle/>
            <a:p>
              <a:pPr algn="ctr"/>
              <a:r>
                <a:rPr lang="en-US" sz="1400" dirty="0"/>
                <a:t>2 x 10ml EDTA for plasma and buffy coat</a:t>
              </a:r>
            </a:p>
          </p:txBody>
        </p:sp>
        <p:pic>
          <p:nvPicPr>
            <p:cNvPr id="11" name="Picture 10"/>
            <p:cNvPicPr>
              <a:picLocks noChangeAspect="1"/>
            </p:cNvPicPr>
            <p:nvPr/>
          </p:nvPicPr>
          <p:blipFill rotWithShape="1">
            <a:blip r:embed="rId2"/>
            <a:srcRect r="52472" b="-344"/>
            <a:stretch/>
          </p:blipFill>
          <p:spPr>
            <a:xfrm>
              <a:off x="7552138" y="2072423"/>
              <a:ext cx="593570" cy="3031360"/>
            </a:xfrm>
            <a:prstGeom prst="rect">
              <a:avLst/>
            </a:prstGeom>
          </p:spPr>
        </p:pic>
      </p:grpSp>
      <p:sp>
        <p:nvSpPr>
          <p:cNvPr id="13" name="TextBox 58">
            <a:extLst>
              <a:ext uri="{FF2B5EF4-FFF2-40B4-BE49-F238E27FC236}">
                <a16:creationId xmlns:a16="http://schemas.microsoft.com/office/drawing/2014/main" id="{67851229-D3C5-40DB-A384-1F6BA003B8B8}"/>
              </a:ext>
            </a:extLst>
          </p:cNvPr>
          <p:cNvSpPr txBox="1"/>
          <p:nvPr/>
        </p:nvSpPr>
        <p:spPr>
          <a:xfrm>
            <a:off x="5362202" y="5225715"/>
            <a:ext cx="45366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1</a:t>
            </a:r>
          </a:p>
        </p:txBody>
      </p:sp>
      <p:pic>
        <p:nvPicPr>
          <p:cNvPr id="4" name="Picture 3">
            <a:extLst>
              <a:ext uri="{FF2B5EF4-FFF2-40B4-BE49-F238E27FC236}">
                <a16:creationId xmlns:a16="http://schemas.microsoft.com/office/drawing/2014/main" id="{593E6A4D-4B14-4788-92AE-99EB12A84CD3}"/>
              </a:ext>
            </a:extLst>
          </p:cNvPr>
          <p:cNvPicPr>
            <a:picLocks noChangeAspect="1"/>
          </p:cNvPicPr>
          <p:nvPr/>
        </p:nvPicPr>
        <p:blipFill>
          <a:blip r:embed="rId3"/>
          <a:stretch>
            <a:fillRect/>
          </a:stretch>
        </p:blipFill>
        <p:spPr>
          <a:xfrm>
            <a:off x="4785578" y="1775732"/>
            <a:ext cx="760796" cy="3306536"/>
          </a:xfrm>
          <a:prstGeom prst="rect">
            <a:avLst/>
          </a:prstGeom>
        </p:spPr>
      </p:pic>
      <p:pic>
        <p:nvPicPr>
          <p:cNvPr id="18" name="Picture 17">
            <a:extLst>
              <a:ext uri="{FF2B5EF4-FFF2-40B4-BE49-F238E27FC236}">
                <a16:creationId xmlns:a16="http://schemas.microsoft.com/office/drawing/2014/main" id="{1B0D2144-4DA2-4CE5-A9D0-9F740FA432E3}"/>
              </a:ext>
            </a:extLst>
          </p:cNvPr>
          <p:cNvPicPr>
            <a:picLocks noChangeAspect="1"/>
          </p:cNvPicPr>
          <p:nvPr/>
        </p:nvPicPr>
        <p:blipFill>
          <a:blip r:embed="rId3"/>
          <a:stretch>
            <a:fillRect/>
          </a:stretch>
        </p:blipFill>
        <p:spPr>
          <a:xfrm>
            <a:off x="5546374" y="1775732"/>
            <a:ext cx="760796" cy="3306536"/>
          </a:xfrm>
          <a:prstGeom prst="rect">
            <a:avLst/>
          </a:prstGeom>
        </p:spPr>
      </p:pic>
      <p:sp>
        <p:nvSpPr>
          <p:cNvPr id="19" name="TextBox 18">
            <a:extLst>
              <a:ext uri="{FF2B5EF4-FFF2-40B4-BE49-F238E27FC236}">
                <a16:creationId xmlns:a16="http://schemas.microsoft.com/office/drawing/2014/main" id="{C0D80A4F-6B34-4907-8C48-D532DD03DD1D}"/>
              </a:ext>
            </a:extLst>
          </p:cNvPr>
          <p:cNvSpPr txBox="1"/>
          <p:nvPr/>
        </p:nvSpPr>
        <p:spPr>
          <a:xfrm>
            <a:off x="4821850" y="1355313"/>
            <a:ext cx="1378284" cy="307777"/>
          </a:xfrm>
          <a:prstGeom prst="rect">
            <a:avLst/>
          </a:prstGeom>
          <a:noFill/>
        </p:spPr>
        <p:txBody>
          <a:bodyPr wrap="square" rtlCol="0">
            <a:spAutoFit/>
          </a:bodyPr>
          <a:lstStyle/>
          <a:p>
            <a:pPr algn="ctr"/>
            <a:r>
              <a:rPr lang="en-US" sz="1400" dirty="0"/>
              <a:t>2 x 2.5ml RNA</a:t>
            </a:r>
          </a:p>
        </p:txBody>
      </p:sp>
      <p:grpSp>
        <p:nvGrpSpPr>
          <p:cNvPr id="22" name="Group 21">
            <a:extLst>
              <a:ext uri="{FF2B5EF4-FFF2-40B4-BE49-F238E27FC236}">
                <a16:creationId xmlns:a16="http://schemas.microsoft.com/office/drawing/2014/main" id="{9D18FD62-501A-490A-95FD-AC304984B7F4}"/>
              </a:ext>
            </a:extLst>
          </p:cNvPr>
          <p:cNvGrpSpPr/>
          <p:nvPr/>
        </p:nvGrpSpPr>
        <p:grpSpPr>
          <a:xfrm>
            <a:off x="8459020" y="2243986"/>
            <a:ext cx="1164135" cy="2785947"/>
            <a:chOff x="9123154" y="1849750"/>
            <a:chExt cx="1164135" cy="2785947"/>
          </a:xfrm>
        </p:grpSpPr>
        <p:sp>
          <p:nvSpPr>
            <p:cNvPr id="23" name="TextBox 22">
              <a:extLst>
                <a:ext uri="{FF2B5EF4-FFF2-40B4-BE49-F238E27FC236}">
                  <a16:creationId xmlns:a16="http://schemas.microsoft.com/office/drawing/2014/main" id="{BC5824E1-EBA7-4776-94A5-D23B7F237B8C}"/>
                </a:ext>
              </a:extLst>
            </p:cNvPr>
            <p:cNvSpPr txBox="1"/>
            <p:nvPr/>
          </p:nvSpPr>
          <p:spPr>
            <a:xfrm>
              <a:off x="9123154" y="1849750"/>
              <a:ext cx="1164135" cy="738664"/>
            </a:xfrm>
            <a:prstGeom prst="rect">
              <a:avLst/>
            </a:prstGeom>
            <a:noFill/>
          </p:spPr>
          <p:txBody>
            <a:bodyPr wrap="square" rtlCol="0">
              <a:spAutoFit/>
            </a:bodyPr>
            <a:lstStyle/>
            <a:p>
              <a:pPr algn="ctr"/>
              <a:r>
                <a:rPr lang="en-US" sz="1400" dirty="0"/>
                <a:t>2 x 3ml EDTA for whole blood</a:t>
              </a:r>
            </a:p>
          </p:txBody>
        </p:sp>
        <p:pic>
          <p:nvPicPr>
            <p:cNvPr id="24" name="Picture 23">
              <a:extLst>
                <a:ext uri="{FF2B5EF4-FFF2-40B4-BE49-F238E27FC236}">
                  <a16:creationId xmlns:a16="http://schemas.microsoft.com/office/drawing/2014/main" id="{7DB57AE1-8A5E-4C32-9629-922D2CE6A91D}"/>
                </a:ext>
              </a:extLst>
            </p:cNvPr>
            <p:cNvPicPr>
              <a:picLocks noChangeAspect="1"/>
            </p:cNvPicPr>
            <p:nvPr/>
          </p:nvPicPr>
          <p:blipFill>
            <a:blip r:embed="rId4"/>
            <a:stretch>
              <a:fillRect/>
            </a:stretch>
          </p:blipFill>
          <p:spPr>
            <a:xfrm>
              <a:off x="9208635" y="2673113"/>
              <a:ext cx="453663" cy="1962584"/>
            </a:xfrm>
            <a:prstGeom prst="rect">
              <a:avLst/>
            </a:prstGeom>
          </p:spPr>
        </p:pic>
        <p:pic>
          <p:nvPicPr>
            <p:cNvPr id="25" name="Picture 24">
              <a:extLst>
                <a:ext uri="{FF2B5EF4-FFF2-40B4-BE49-F238E27FC236}">
                  <a16:creationId xmlns:a16="http://schemas.microsoft.com/office/drawing/2014/main" id="{92521926-E42A-4FA8-987C-02A470E86CC4}"/>
                </a:ext>
              </a:extLst>
            </p:cNvPr>
            <p:cNvPicPr>
              <a:picLocks noChangeAspect="1"/>
            </p:cNvPicPr>
            <p:nvPr/>
          </p:nvPicPr>
          <p:blipFill>
            <a:blip r:embed="rId4"/>
            <a:stretch>
              <a:fillRect/>
            </a:stretch>
          </p:blipFill>
          <p:spPr>
            <a:xfrm>
              <a:off x="9833626" y="2673113"/>
              <a:ext cx="453663" cy="1962584"/>
            </a:xfrm>
            <a:prstGeom prst="rect">
              <a:avLst/>
            </a:prstGeom>
          </p:spPr>
        </p:pic>
      </p:grpSp>
      <p:sp>
        <p:nvSpPr>
          <p:cNvPr id="26" name="TextBox 25">
            <a:extLst>
              <a:ext uri="{FF2B5EF4-FFF2-40B4-BE49-F238E27FC236}">
                <a16:creationId xmlns:a16="http://schemas.microsoft.com/office/drawing/2014/main" id="{E631A4F3-4EA6-49F0-9A34-A0B6E8C81D41}"/>
              </a:ext>
            </a:extLst>
          </p:cNvPr>
          <p:cNvSpPr txBox="1"/>
          <p:nvPr/>
        </p:nvSpPr>
        <p:spPr>
          <a:xfrm>
            <a:off x="8887068" y="5225715"/>
            <a:ext cx="453663" cy="369332"/>
          </a:xfrm>
          <a:prstGeom prst="rect">
            <a:avLst/>
          </a:prstGeom>
          <a:noFill/>
        </p:spPr>
        <p:txBody>
          <a:bodyPr wrap="square" rtlCol="0">
            <a:spAutoFit/>
          </a:bodyPr>
          <a:lstStyle/>
          <a:p>
            <a:pPr algn="ctr"/>
            <a:r>
              <a:rPr lang="en-US" b="1" dirty="0"/>
              <a:t>3</a:t>
            </a:r>
          </a:p>
        </p:txBody>
      </p:sp>
    </p:spTree>
    <p:extLst>
      <p:ext uri="{BB962C8B-B14F-4D97-AF65-F5344CB8AC3E}">
        <p14:creationId xmlns:p14="http://schemas.microsoft.com/office/powerpoint/2010/main" val="210869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428497"/>
            <a:ext cx="10058400" cy="77067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t>Sample Collection and Processing: RNA</a:t>
            </a:r>
          </a:p>
        </p:txBody>
      </p:sp>
      <p:sp>
        <p:nvSpPr>
          <p:cNvPr id="4" name="Content Placeholder 2"/>
          <p:cNvSpPr txBox="1">
            <a:spLocks/>
          </p:cNvSpPr>
          <p:nvPr/>
        </p:nvSpPr>
        <p:spPr>
          <a:xfrm>
            <a:off x="1097280" y="1095703"/>
            <a:ext cx="10058400" cy="47733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a:p>
            <a:endParaRPr lang="en-US"/>
          </a:p>
          <a:p>
            <a:endParaRPr lang="en-US"/>
          </a:p>
          <a:p>
            <a:endParaRPr lang="en-US"/>
          </a:p>
          <a:p>
            <a:endParaRPr lang="en-US"/>
          </a:p>
          <a:p>
            <a:endParaRPr lang="en-US"/>
          </a:p>
          <a:p>
            <a:endParaRPr lang="en-US"/>
          </a:p>
        </p:txBody>
      </p:sp>
      <p:cxnSp>
        <p:nvCxnSpPr>
          <p:cNvPr id="49" name="Straight Connector 48"/>
          <p:cNvCxnSpPr/>
          <p:nvPr/>
        </p:nvCxnSpPr>
        <p:spPr>
          <a:xfrm>
            <a:off x="1097280" y="1064303"/>
            <a:ext cx="10058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7EC1EF2-DAE2-4687-9CCB-14D0EBF9A7FE}"/>
              </a:ext>
            </a:extLst>
          </p:cNvPr>
          <p:cNvGrpSpPr/>
          <p:nvPr/>
        </p:nvGrpSpPr>
        <p:grpSpPr>
          <a:xfrm>
            <a:off x="1244047" y="1690226"/>
            <a:ext cx="8253859" cy="4151808"/>
            <a:chOff x="1145127" y="1973900"/>
            <a:chExt cx="6552994" cy="3042383"/>
          </a:xfrm>
        </p:grpSpPr>
        <p:sp>
          <p:nvSpPr>
            <p:cNvPr id="8" name="TextBox 7">
              <a:extLst>
                <a:ext uri="{FF2B5EF4-FFF2-40B4-BE49-F238E27FC236}">
                  <a16:creationId xmlns:a16="http://schemas.microsoft.com/office/drawing/2014/main" id="{2733F21F-879C-4C6A-9C4C-170B087F00FF}"/>
                </a:ext>
              </a:extLst>
            </p:cNvPr>
            <p:cNvSpPr txBox="1"/>
            <p:nvPr/>
          </p:nvSpPr>
          <p:spPr>
            <a:xfrm>
              <a:off x="1512646" y="1973900"/>
              <a:ext cx="872952" cy="300082"/>
            </a:xfrm>
            <a:prstGeom prst="rect">
              <a:avLst/>
            </a:prstGeom>
            <a:noFill/>
          </p:spPr>
          <p:txBody>
            <a:bodyPr wrap="square" rtlCol="0">
              <a:spAutoFit/>
            </a:bodyPr>
            <a:lstStyle/>
            <a:p>
              <a:r>
                <a:rPr lang="en-US" sz="1350" b="1" dirty="0"/>
                <a:t>Step One</a:t>
              </a:r>
            </a:p>
          </p:txBody>
        </p:sp>
        <p:sp>
          <p:nvSpPr>
            <p:cNvPr id="9" name="TextBox 8">
              <a:extLst>
                <a:ext uri="{FF2B5EF4-FFF2-40B4-BE49-F238E27FC236}">
                  <a16:creationId xmlns:a16="http://schemas.microsoft.com/office/drawing/2014/main" id="{F4FB6DE3-D167-4F95-9BA7-A0D9D588A441}"/>
                </a:ext>
              </a:extLst>
            </p:cNvPr>
            <p:cNvSpPr txBox="1"/>
            <p:nvPr/>
          </p:nvSpPr>
          <p:spPr>
            <a:xfrm>
              <a:off x="3210707" y="1973900"/>
              <a:ext cx="897674" cy="300082"/>
            </a:xfrm>
            <a:prstGeom prst="rect">
              <a:avLst/>
            </a:prstGeom>
            <a:noFill/>
          </p:spPr>
          <p:txBody>
            <a:bodyPr wrap="square" rtlCol="0">
              <a:spAutoFit/>
            </a:bodyPr>
            <a:lstStyle/>
            <a:p>
              <a:r>
                <a:rPr lang="en-US" sz="1350" b="1" dirty="0"/>
                <a:t>Step Two</a:t>
              </a:r>
            </a:p>
          </p:txBody>
        </p:sp>
        <p:sp>
          <p:nvSpPr>
            <p:cNvPr id="10" name="TextBox 9">
              <a:extLst>
                <a:ext uri="{FF2B5EF4-FFF2-40B4-BE49-F238E27FC236}">
                  <a16:creationId xmlns:a16="http://schemas.microsoft.com/office/drawing/2014/main" id="{29820D85-A7AC-42BE-96E7-75CCFFB099B8}"/>
                </a:ext>
              </a:extLst>
            </p:cNvPr>
            <p:cNvSpPr txBox="1"/>
            <p:nvPr/>
          </p:nvSpPr>
          <p:spPr>
            <a:xfrm>
              <a:off x="4669219" y="1980594"/>
              <a:ext cx="1095074" cy="300082"/>
            </a:xfrm>
            <a:prstGeom prst="rect">
              <a:avLst/>
            </a:prstGeom>
            <a:noFill/>
          </p:spPr>
          <p:txBody>
            <a:bodyPr wrap="square" rtlCol="0">
              <a:spAutoFit/>
            </a:bodyPr>
            <a:lstStyle/>
            <a:p>
              <a:r>
                <a:rPr lang="en-US" sz="1350" b="1" dirty="0"/>
                <a:t>Step Three</a:t>
              </a:r>
            </a:p>
          </p:txBody>
        </p:sp>
        <p:sp>
          <p:nvSpPr>
            <p:cNvPr id="11" name="TextBox 10">
              <a:extLst>
                <a:ext uri="{FF2B5EF4-FFF2-40B4-BE49-F238E27FC236}">
                  <a16:creationId xmlns:a16="http://schemas.microsoft.com/office/drawing/2014/main" id="{CDB025C8-9505-48DB-947D-FA741D46D795}"/>
                </a:ext>
              </a:extLst>
            </p:cNvPr>
            <p:cNvSpPr txBox="1"/>
            <p:nvPr/>
          </p:nvSpPr>
          <p:spPr>
            <a:xfrm>
              <a:off x="6269518" y="1973900"/>
              <a:ext cx="880643" cy="300082"/>
            </a:xfrm>
            <a:prstGeom prst="rect">
              <a:avLst/>
            </a:prstGeom>
            <a:noFill/>
          </p:spPr>
          <p:txBody>
            <a:bodyPr wrap="square" rtlCol="0">
              <a:spAutoFit/>
            </a:bodyPr>
            <a:lstStyle/>
            <a:p>
              <a:r>
                <a:rPr lang="en-US" sz="1350" b="1" dirty="0"/>
                <a:t>Step Four</a:t>
              </a:r>
            </a:p>
          </p:txBody>
        </p:sp>
        <p:sp>
          <p:nvSpPr>
            <p:cNvPr id="12" name="TextBox 11">
              <a:extLst>
                <a:ext uri="{FF2B5EF4-FFF2-40B4-BE49-F238E27FC236}">
                  <a16:creationId xmlns:a16="http://schemas.microsoft.com/office/drawing/2014/main" id="{D87CCE71-B7D3-4F82-8CE5-5CCF87705A90}"/>
                </a:ext>
              </a:extLst>
            </p:cNvPr>
            <p:cNvSpPr txBox="1"/>
            <p:nvPr/>
          </p:nvSpPr>
          <p:spPr>
            <a:xfrm>
              <a:off x="2864237" y="4001379"/>
              <a:ext cx="1564105" cy="1014904"/>
            </a:xfrm>
            <a:prstGeom prst="rect">
              <a:avLst/>
            </a:prstGeom>
            <a:noFill/>
          </p:spPr>
          <p:txBody>
            <a:bodyPr wrap="square" rtlCol="0">
              <a:spAutoFit/>
            </a:bodyPr>
            <a:lstStyle/>
            <a:p>
              <a:pPr marL="96441" indent="-96441">
                <a:buFont typeface="Arial" panose="020B0604020202020204" pitchFamily="34" charset="0"/>
                <a:buChar char="•"/>
              </a:pPr>
              <a:r>
                <a:rPr lang="en-US" sz="1400" dirty="0"/>
                <a:t>Collect blood into PAXGene™ tubes, allowing blood to flow for 10 seconds and ensuring blood flow has stopped. </a:t>
              </a:r>
            </a:p>
          </p:txBody>
        </p:sp>
        <p:sp>
          <p:nvSpPr>
            <p:cNvPr id="13" name="TextBox 12">
              <a:extLst>
                <a:ext uri="{FF2B5EF4-FFF2-40B4-BE49-F238E27FC236}">
                  <a16:creationId xmlns:a16="http://schemas.microsoft.com/office/drawing/2014/main" id="{67D14AA5-A6FE-4510-8054-61ABDC828765}"/>
                </a:ext>
              </a:extLst>
            </p:cNvPr>
            <p:cNvSpPr txBox="1"/>
            <p:nvPr/>
          </p:nvSpPr>
          <p:spPr>
            <a:xfrm>
              <a:off x="4416942" y="3995112"/>
              <a:ext cx="1565744" cy="699155"/>
            </a:xfrm>
            <a:prstGeom prst="rect">
              <a:avLst/>
            </a:prstGeom>
            <a:noFill/>
          </p:spPr>
          <p:txBody>
            <a:bodyPr wrap="square" rtlCol="0">
              <a:spAutoFit/>
            </a:bodyPr>
            <a:lstStyle/>
            <a:p>
              <a:pPr marL="96441" indent="-96441">
                <a:buFont typeface="Arial" panose="020B0604020202020204" pitchFamily="34" charset="0"/>
                <a:buChar char="•"/>
              </a:pPr>
              <a:r>
                <a:rPr lang="en-US" sz="1400" dirty="0"/>
                <a:t>Immediately after blood draw, invert tubes 8-10 times to mix samples.</a:t>
              </a:r>
            </a:p>
          </p:txBody>
        </p:sp>
        <p:cxnSp>
          <p:nvCxnSpPr>
            <p:cNvPr id="14" name="Straight Connector 13">
              <a:extLst>
                <a:ext uri="{FF2B5EF4-FFF2-40B4-BE49-F238E27FC236}">
                  <a16:creationId xmlns:a16="http://schemas.microsoft.com/office/drawing/2014/main" id="{D69138C1-8B8C-4AF7-A9EE-AEC057DF5C77}"/>
                </a:ext>
              </a:extLst>
            </p:cNvPr>
            <p:cNvCxnSpPr/>
            <p:nvPr/>
          </p:nvCxnSpPr>
          <p:spPr>
            <a:xfrm>
              <a:off x="2822987" y="2327340"/>
              <a:ext cx="0" cy="258481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15" name="Straight Connector 14">
              <a:extLst>
                <a:ext uri="{FF2B5EF4-FFF2-40B4-BE49-F238E27FC236}">
                  <a16:creationId xmlns:a16="http://schemas.microsoft.com/office/drawing/2014/main" id="{99BFBF94-9F49-4575-9042-1592237C8C45}"/>
                </a:ext>
              </a:extLst>
            </p:cNvPr>
            <p:cNvCxnSpPr/>
            <p:nvPr/>
          </p:nvCxnSpPr>
          <p:spPr>
            <a:xfrm>
              <a:off x="4373947" y="2313659"/>
              <a:ext cx="0" cy="258481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16" name="Straight Connector 15">
              <a:extLst>
                <a:ext uri="{FF2B5EF4-FFF2-40B4-BE49-F238E27FC236}">
                  <a16:creationId xmlns:a16="http://schemas.microsoft.com/office/drawing/2014/main" id="{B45AB010-937F-4543-9A6B-B62AA25AC53E}"/>
                </a:ext>
              </a:extLst>
            </p:cNvPr>
            <p:cNvCxnSpPr/>
            <p:nvPr/>
          </p:nvCxnSpPr>
          <p:spPr>
            <a:xfrm>
              <a:off x="5996932" y="2311447"/>
              <a:ext cx="0" cy="258481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17" name="Right Arrow 40">
              <a:extLst>
                <a:ext uri="{FF2B5EF4-FFF2-40B4-BE49-F238E27FC236}">
                  <a16:creationId xmlns:a16="http://schemas.microsoft.com/office/drawing/2014/main" id="{1536DB91-6B60-4760-A36C-95B83E457D95}"/>
                </a:ext>
              </a:extLst>
            </p:cNvPr>
            <p:cNvSpPr/>
            <p:nvPr/>
          </p:nvSpPr>
          <p:spPr>
            <a:xfrm>
              <a:off x="2725931" y="3121307"/>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18" name="Right Arrow 41">
              <a:extLst>
                <a:ext uri="{FF2B5EF4-FFF2-40B4-BE49-F238E27FC236}">
                  <a16:creationId xmlns:a16="http://schemas.microsoft.com/office/drawing/2014/main" id="{D8FE646C-CE2A-466C-9D8C-D73194B8A447}"/>
                </a:ext>
              </a:extLst>
            </p:cNvPr>
            <p:cNvSpPr/>
            <p:nvPr/>
          </p:nvSpPr>
          <p:spPr>
            <a:xfrm>
              <a:off x="4260673" y="3156640"/>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19" name="Right Arrow 42">
              <a:extLst>
                <a:ext uri="{FF2B5EF4-FFF2-40B4-BE49-F238E27FC236}">
                  <a16:creationId xmlns:a16="http://schemas.microsoft.com/office/drawing/2014/main" id="{0ADEED20-F144-4647-BE17-E13E6259B8C3}"/>
                </a:ext>
              </a:extLst>
            </p:cNvPr>
            <p:cNvSpPr/>
            <p:nvPr/>
          </p:nvSpPr>
          <p:spPr>
            <a:xfrm>
              <a:off x="5932877" y="3140747"/>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20" name="TextBox 19">
              <a:extLst>
                <a:ext uri="{FF2B5EF4-FFF2-40B4-BE49-F238E27FC236}">
                  <a16:creationId xmlns:a16="http://schemas.microsoft.com/office/drawing/2014/main" id="{1997EDC0-C1D4-415A-BFE8-29526DA4222C}"/>
                </a:ext>
              </a:extLst>
            </p:cNvPr>
            <p:cNvSpPr txBox="1"/>
            <p:nvPr/>
          </p:nvSpPr>
          <p:spPr>
            <a:xfrm>
              <a:off x="6029403" y="4008600"/>
              <a:ext cx="1668718" cy="676602"/>
            </a:xfrm>
            <a:prstGeom prst="rect">
              <a:avLst/>
            </a:prstGeom>
            <a:noFill/>
          </p:spPr>
          <p:txBody>
            <a:bodyPr wrap="square" rtlCol="0">
              <a:spAutoFit/>
            </a:bodyPr>
            <a:lstStyle/>
            <a:p>
              <a:pPr marL="96441" indent="-96441">
                <a:buFont typeface="Arial" panose="020B0604020202020204" pitchFamily="34" charset="0"/>
                <a:buChar char="•"/>
              </a:pPr>
              <a:r>
                <a:rPr lang="en-US" sz="1400" dirty="0"/>
                <a:t>Incubate tubes upright at room temperature for 24 hours.</a:t>
              </a:r>
            </a:p>
            <a:p>
              <a:endParaRPr lang="en-US" sz="1200" dirty="0"/>
            </a:p>
          </p:txBody>
        </p:sp>
        <p:sp>
          <p:nvSpPr>
            <p:cNvPr id="21" name="TextBox 20">
              <a:extLst>
                <a:ext uri="{FF2B5EF4-FFF2-40B4-BE49-F238E27FC236}">
                  <a16:creationId xmlns:a16="http://schemas.microsoft.com/office/drawing/2014/main" id="{43A065E8-C8CA-431F-914B-95F3770B2C0A}"/>
                </a:ext>
              </a:extLst>
            </p:cNvPr>
            <p:cNvSpPr txBox="1"/>
            <p:nvPr/>
          </p:nvSpPr>
          <p:spPr>
            <a:xfrm>
              <a:off x="1145127" y="3965128"/>
              <a:ext cx="1719110" cy="834476"/>
            </a:xfrm>
            <a:prstGeom prst="rect">
              <a:avLst/>
            </a:prstGeom>
            <a:noFill/>
          </p:spPr>
          <p:txBody>
            <a:bodyPr wrap="square" rtlCol="0">
              <a:spAutoFit/>
            </a:bodyPr>
            <a:lstStyle/>
            <a:p>
              <a:pPr marL="72331" indent="-72331" defTabSz="514350">
                <a:buFont typeface="Arial" panose="020B0604020202020204" pitchFamily="34" charset="0"/>
                <a:buChar char="•"/>
                <a:defRPr/>
              </a:pPr>
              <a:r>
                <a:rPr lang="en-US" sz="1400" kern="0" dirty="0">
                  <a:solidFill>
                    <a:prstClr val="black"/>
                  </a:solidFill>
                </a:rPr>
                <a:t>Store tubes at room temperature.</a:t>
              </a:r>
            </a:p>
            <a:p>
              <a:pPr defTabSz="514350">
                <a:defRPr/>
              </a:pPr>
              <a:endParaRPr lang="en-US" sz="1400" kern="0" dirty="0">
                <a:solidFill>
                  <a:prstClr val="black"/>
                </a:solidFill>
              </a:endParaRPr>
            </a:p>
            <a:p>
              <a:pPr marL="72331" indent="-72331" defTabSz="514350">
                <a:buFont typeface="Arial" panose="020B0604020202020204" pitchFamily="34" charset="0"/>
                <a:buChar char="•"/>
                <a:defRPr/>
              </a:pPr>
              <a:r>
                <a:rPr lang="en-US" sz="1400" kern="0" dirty="0">
                  <a:solidFill>
                    <a:prstClr val="black"/>
                  </a:solidFill>
                </a:rPr>
                <a:t>Label </a:t>
              </a:r>
              <a:r>
                <a:rPr lang="en-US" sz="1400" dirty="0"/>
                <a:t>prior to draw</a:t>
              </a:r>
              <a:r>
                <a:rPr lang="en-US" sz="1200" dirty="0"/>
                <a:t>.</a:t>
              </a:r>
              <a:endParaRPr lang="en-US" sz="1200" kern="0" dirty="0">
                <a:solidFill>
                  <a:prstClr val="black"/>
                </a:solidFill>
              </a:endParaRPr>
            </a:p>
            <a:p>
              <a:pPr marL="120551" indent="-120551" defTabSz="514350">
                <a:buFont typeface="Arial" panose="020B0604020202020204" pitchFamily="34" charset="0"/>
                <a:buChar char="•"/>
                <a:defRPr/>
              </a:pPr>
              <a:endParaRPr lang="en-US" sz="1200" kern="0" dirty="0">
                <a:solidFill>
                  <a:prstClr val="black"/>
                </a:solidFill>
              </a:endParaRPr>
            </a:p>
          </p:txBody>
        </p:sp>
        <p:sp>
          <p:nvSpPr>
            <p:cNvPr id="22" name="Curved Up Arrow 38">
              <a:extLst>
                <a:ext uri="{FF2B5EF4-FFF2-40B4-BE49-F238E27FC236}">
                  <a16:creationId xmlns:a16="http://schemas.microsoft.com/office/drawing/2014/main" id="{86FC55C7-432E-46E5-8816-FF453319EA97}"/>
                </a:ext>
              </a:extLst>
            </p:cNvPr>
            <p:cNvSpPr/>
            <p:nvPr/>
          </p:nvSpPr>
          <p:spPr>
            <a:xfrm rot="1367220">
              <a:off x="4974471" y="3526031"/>
              <a:ext cx="356093" cy="176361"/>
            </a:xfrm>
            <a:prstGeom prst="curvedUpArrow">
              <a:avLst>
                <a:gd name="adj1" fmla="val 23945"/>
                <a:gd name="adj2" fmla="val 67656"/>
                <a:gd name="adj3" fmla="val 600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23" name="Curved Up Arrow 39">
              <a:extLst>
                <a:ext uri="{FF2B5EF4-FFF2-40B4-BE49-F238E27FC236}">
                  <a16:creationId xmlns:a16="http://schemas.microsoft.com/office/drawing/2014/main" id="{673E82C9-FE5E-4513-B100-455CF1ECC1F3}"/>
                </a:ext>
              </a:extLst>
            </p:cNvPr>
            <p:cNvSpPr/>
            <p:nvPr/>
          </p:nvSpPr>
          <p:spPr>
            <a:xfrm rot="12208189">
              <a:off x="4994290" y="2550312"/>
              <a:ext cx="356093" cy="176361"/>
            </a:xfrm>
            <a:prstGeom prst="curvedUpArrow">
              <a:avLst>
                <a:gd name="adj1" fmla="val 23945"/>
                <a:gd name="adj2" fmla="val 67656"/>
                <a:gd name="adj3" fmla="val 600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cxnSp>
        <p:nvCxnSpPr>
          <p:cNvPr id="24" name="Straight Connector 23">
            <a:extLst>
              <a:ext uri="{FF2B5EF4-FFF2-40B4-BE49-F238E27FC236}">
                <a16:creationId xmlns:a16="http://schemas.microsoft.com/office/drawing/2014/main" id="{F542C218-74D2-44B2-A7EE-79E3391A38FE}"/>
              </a:ext>
            </a:extLst>
          </p:cNvPr>
          <p:cNvCxnSpPr/>
          <p:nvPr/>
        </p:nvCxnSpPr>
        <p:spPr>
          <a:xfrm>
            <a:off x="9423499" y="2172550"/>
            <a:ext cx="0" cy="258481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25" name="Right Arrow 45">
            <a:extLst>
              <a:ext uri="{FF2B5EF4-FFF2-40B4-BE49-F238E27FC236}">
                <a16:creationId xmlns:a16="http://schemas.microsoft.com/office/drawing/2014/main" id="{63D58ED1-6F26-4885-B9D6-168D91B6A379}"/>
              </a:ext>
            </a:extLst>
          </p:cNvPr>
          <p:cNvSpPr/>
          <p:nvPr/>
        </p:nvSpPr>
        <p:spPr>
          <a:xfrm>
            <a:off x="9310224" y="3291562"/>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26" name="TextBox 25">
            <a:extLst>
              <a:ext uri="{FF2B5EF4-FFF2-40B4-BE49-F238E27FC236}">
                <a16:creationId xmlns:a16="http://schemas.microsoft.com/office/drawing/2014/main" id="{0BFD8034-0110-41D6-9C99-AD36BE299F3C}"/>
              </a:ext>
            </a:extLst>
          </p:cNvPr>
          <p:cNvSpPr txBox="1"/>
          <p:nvPr/>
        </p:nvSpPr>
        <p:spPr>
          <a:xfrm>
            <a:off x="9572314" y="4457038"/>
            <a:ext cx="1668718" cy="1384995"/>
          </a:xfrm>
          <a:prstGeom prst="rect">
            <a:avLst/>
          </a:prstGeom>
          <a:noFill/>
        </p:spPr>
        <p:txBody>
          <a:bodyPr wrap="square" rtlCol="0">
            <a:spAutoFit/>
          </a:bodyPr>
          <a:lstStyle/>
          <a:p>
            <a:pPr marL="96441" indent="-96441">
              <a:buFont typeface="Arial" panose="020B0604020202020204" pitchFamily="34" charset="0"/>
              <a:buChar char="•"/>
            </a:pPr>
            <a:r>
              <a:rPr lang="en-US" sz="1400" dirty="0"/>
              <a:t>After incubation period, freeze tubes upright at -80°C in a </a:t>
            </a:r>
            <a:r>
              <a:rPr lang="en-US" sz="1400" b="1" u="sng" dirty="0"/>
              <a:t>wire</a:t>
            </a:r>
            <a:r>
              <a:rPr lang="en-US" sz="1400" dirty="0"/>
              <a:t> rack. Store at -80°C until shipment</a:t>
            </a:r>
            <a:r>
              <a:rPr lang="en-US" sz="1200" dirty="0"/>
              <a:t>.</a:t>
            </a:r>
          </a:p>
        </p:txBody>
      </p:sp>
      <p:sp>
        <p:nvSpPr>
          <p:cNvPr id="27" name="TextBox 26">
            <a:extLst>
              <a:ext uri="{FF2B5EF4-FFF2-40B4-BE49-F238E27FC236}">
                <a16:creationId xmlns:a16="http://schemas.microsoft.com/office/drawing/2014/main" id="{1131F1AE-6088-4059-AAD8-FEFDE40AA879}"/>
              </a:ext>
            </a:extLst>
          </p:cNvPr>
          <p:cNvSpPr txBox="1"/>
          <p:nvPr/>
        </p:nvSpPr>
        <p:spPr>
          <a:xfrm>
            <a:off x="9713474" y="1699361"/>
            <a:ext cx="880643" cy="300082"/>
          </a:xfrm>
          <a:prstGeom prst="rect">
            <a:avLst/>
          </a:prstGeom>
          <a:noFill/>
        </p:spPr>
        <p:txBody>
          <a:bodyPr wrap="square" rtlCol="0">
            <a:spAutoFit/>
          </a:bodyPr>
          <a:lstStyle/>
          <a:p>
            <a:r>
              <a:rPr lang="en-US" sz="1350" b="1" dirty="0"/>
              <a:t>Step Five</a:t>
            </a:r>
          </a:p>
        </p:txBody>
      </p:sp>
      <p:pic>
        <p:nvPicPr>
          <p:cNvPr id="29" name="Picture 28">
            <a:extLst>
              <a:ext uri="{FF2B5EF4-FFF2-40B4-BE49-F238E27FC236}">
                <a16:creationId xmlns:a16="http://schemas.microsoft.com/office/drawing/2014/main" id="{422FE891-8B51-4A71-B811-4A3D20A4A1E2}"/>
              </a:ext>
            </a:extLst>
          </p:cNvPr>
          <p:cNvPicPr>
            <a:picLocks noChangeAspect="1"/>
          </p:cNvPicPr>
          <p:nvPr/>
        </p:nvPicPr>
        <p:blipFill>
          <a:blip r:embed="rId3"/>
          <a:stretch>
            <a:fillRect/>
          </a:stretch>
        </p:blipFill>
        <p:spPr>
          <a:xfrm>
            <a:off x="8328789" y="2229297"/>
            <a:ext cx="380156" cy="2146490"/>
          </a:xfrm>
          <a:prstGeom prst="rect">
            <a:avLst/>
          </a:prstGeom>
        </p:spPr>
      </p:pic>
      <p:pic>
        <p:nvPicPr>
          <p:cNvPr id="30" name="Picture 29">
            <a:extLst>
              <a:ext uri="{FF2B5EF4-FFF2-40B4-BE49-F238E27FC236}">
                <a16:creationId xmlns:a16="http://schemas.microsoft.com/office/drawing/2014/main" id="{59F0020B-4FE7-4135-97AB-BED0326A4575}"/>
              </a:ext>
            </a:extLst>
          </p:cNvPr>
          <p:cNvPicPr>
            <a:picLocks noChangeAspect="1"/>
          </p:cNvPicPr>
          <p:nvPr/>
        </p:nvPicPr>
        <p:blipFill>
          <a:blip r:embed="rId3"/>
          <a:stretch>
            <a:fillRect/>
          </a:stretch>
        </p:blipFill>
        <p:spPr>
          <a:xfrm>
            <a:off x="6707118" y="2229297"/>
            <a:ext cx="380156" cy="2146490"/>
          </a:xfrm>
          <a:prstGeom prst="rect">
            <a:avLst/>
          </a:prstGeom>
        </p:spPr>
      </p:pic>
      <p:pic>
        <p:nvPicPr>
          <p:cNvPr id="31" name="Picture 30">
            <a:extLst>
              <a:ext uri="{FF2B5EF4-FFF2-40B4-BE49-F238E27FC236}">
                <a16:creationId xmlns:a16="http://schemas.microsoft.com/office/drawing/2014/main" id="{0DA859AE-5B6D-4BF8-A6CF-1309CCCFF9E9}"/>
              </a:ext>
            </a:extLst>
          </p:cNvPr>
          <p:cNvPicPr>
            <a:picLocks noChangeAspect="1"/>
          </p:cNvPicPr>
          <p:nvPr/>
        </p:nvPicPr>
        <p:blipFill>
          <a:blip r:embed="rId3"/>
          <a:stretch>
            <a:fillRect/>
          </a:stretch>
        </p:blipFill>
        <p:spPr>
          <a:xfrm>
            <a:off x="10012688" y="2229297"/>
            <a:ext cx="380156" cy="2146490"/>
          </a:xfrm>
          <a:prstGeom prst="rect">
            <a:avLst/>
          </a:prstGeom>
        </p:spPr>
      </p:pic>
      <p:pic>
        <p:nvPicPr>
          <p:cNvPr id="32" name="Picture 31">
            <a:extLst>
              <a:ext uri="{FF2B5EF4-FFF2-40B4-BE49-F238E27FC236}">
                <a16:creationId xmlns:a16="http://schemas.microsoft.com/office/drawing/2014/main" id="{9A4A7A9E-A741-4B14-BA5B-66AFE3E52D41}"/>
              </a:ext>
            </a:extLst>
          </p:cNvPr>
          <p:cNvPicPr>
            <a:picLocks noChangeAspect="1"/>
          </p:cNvPicPr>
          <p:nvPr/>
        </p:nvPicPr>
        <p:blipFill>
          <a:blip r:embed="rId3"/>
          <a:stretch>
            <a:fillRect/>
          </a:stretch>
        </p:blipFill>
        <p:spPr>
          <a:xfrm rot="10800000">
            <a:off x="5640810" y="2205433"/>
            <a:ext cx="380156" cy="2146490"/>
          </a:xfrm>
          <a:prstGeom prst="rect">
            <a:avLst/>
          </a:prstGeom>
        </p:spPr>
      </p:pic>
      <p:grpSp>
        <p:nvGrpSpPr>
          <p:cNvPr id="33" name="Group 32">
            <a:extLst>
              <a:ext uri="{FF2B5EF4-FFF2-40B4-BE49-F238E27FC236}">
                <a16:creationId xmlns:a16="http://schemas.microsoft.com/office/drawing/2014/main" id="{9B6254F6-21A1-4D43-BEC3-644E5DFDC5AF}"/>
              </a:ext>
            </a:extLst>
          </p:cNvPr>
          <p:cNvGrpSpPr/>
          <p:nvPr/>
        </p:nvGrpSpPr>
        <p:grpSpPr>
          <a:xfrm>
            <a:off x="1507206" y="2023556"/>
            <a:ext cx="450686" cy="2177335"/>
            <a:chOff x="3403242" y="2333554"/>
            <a:chExt cx="450686" cy="2177335"/>
          </a:xfrm>
        </p:grpSpPr>
        <p:pic>
          <p:nvPicPr>
            <p:cNvPr id="34" name="Picture 33">
              <a:extLst>
                <a:ext uri="{FF2B5EF4-FFF2-40B4-BE49-F238E27FC236}">
                  <a16:creationId xmlns:a16="http://schemas.microsoft.com/office/drawing/2014/main" id="{F9E7E410-75F7-4164-83C4-FE02B993E119}"/>
                </a:ext>
              </a:extLst>
            </p:cNvPr>
            <p:cNvPicPr>
              <a:picLocks noChangeAspect="1"/>
            </p:cNvPicPr>
            <p:nvPr/>
          </p:nvPicPr>
          <p:blipFill rotWithShape="1">
            <a:blip r:embed="rId4"/>
            <a:srcRect l="1019" t="-1225" r="48301" b="1225"/>
            <a:stretch/>
          </p:blipFill>
          <p:spPr>
            <a:xfrm>
              <a:off x="3403242" y="2333554"/>
              <a:ext cx="450686" cy="2177335"/>
            </a:xfrm>
            <a:prstGeom prst="rect">
              <a:avLst/>
            </a:prstGeom>
          </p:spPr>
        </p:pic>
        <p:sp>
          <p:nvSpPr>
            <p:cNvPr id="35" name="TextBox 34">
              <a:extLst>
                <a:ext uri="{FF2B5EF4-FFF2-40B4-BE49-F238E27FC236}">
                  <a16:creationId xmlns:a16="http://schemas.microsoft.com/office/drawing/2014/main" id="{072AEF0F-8DD7-462B-9405-3DC22A6E79D6}"/>
                </a:ext>
              </a:extLst>
            </p:cNvPr>
            <p:cNvSpPr txBox="1"/>
            <p:nvPr/>
          </p:nvSpPr>
          <p:spPr>
            <a:xfrm>
              <a:off x="3441153" y="2921505"/>
              <a:ext cx="369332" cy="1317181"/>
            </a:xfrm>
            <a:prstGeom prst="rect">
              <a:avLst/>
            </a:prstGeom>
            <a:noFill/>
          </p:spPr>
          <p:txBody>
            <a:bodyPr vert="vert270" wrap="square" rtlCol="0">
              <a:spAutoFit/>
            </a:bodyPr>
            <a:lstStyle/>
            <a:p>
              <a:r>
                <a:rPr lang="en-US" sz="1200" dirty="0"/>
                <a:t>PAXgene™ Tube</a:t>
              </a:r>
            </a:p>
          </p:txBody>
        </p:sp>
      </p:grpSp>
      <p:pic>
        <p:nvPicPr>
          <p:cNvPr id="36" name="Picture 35">
            <a:extLst>
              <a:ext uri="{FF2B5EF4-FFF2-40B4-BE49-F238E27FC236}">
                <a16:creationId xmlns:a16="http://schemas.microsoft.com/office/drawing/2014/main" id="{4DF55DB4-2B34-443B-9AB9-28385871A269}"/>
              </a:ext>
            </a:extLst>
          </p:cNvPr>
          <p:cNvPicPr>
            <a:picLocks noChangeAspect="1"/>
          </p:cNvPicPr>
          <p:nvPr/>
        </p:nvPicPr>
        <p:blipFill rotWithShape="1">
          <a:blip r:embed="rId4"/>
          <a:srcRect l="1019" t="-1225" r="48301" b="1225"/>
          <a:stretch/>
        </p:blipFill>
        <p:spPr>
          <a:xfrm>
            <a:off x="2160351" y="2028997"/>
            <a:ext cx="450686" cy="2177335"/>
          </a:xfrm>
          <a:prstGeom prst="rect">
            <a:avLst/>
          </a:prstGeom>
        </p:spPr>
      </p:pic>
      <p:sp>
        <p:nvSpPr>
          <p:cNvPr id="37" name="TextBox 36">
            <a:extLst>
              <a:ext uri="{FF2B5EF4-FFF2-40B4-BE49-F238E27FC236}">
                <a16:creationId xmlns:a16="http://schemas.microsoft.com/office/drawing/2014/main" id="{6CC991A1-8669-495A-9952-A9AF848C6EC9}"/>
              </a:ext>
            </a:extLst>
          </p:cNvPr>
          <p:cNvSpPr txBox="1"/>
          <p:nvPr/>
        </p:nvSpPr>
        <p:spPr>
          <a:xfrm>
            <a:off x="2198262" y="2616948"/>
            <a:ext cx="369332" cy="1317181"/>
          </a:xfrm>
          <a:prstGeom prst="rect">
            <a:avLst/>
          </a:prstGeom>
          <a:noFill/>
        </p:spPr>
        <p:txBody>
          <a:bodyPr vert="vert270" wrap="square" rtlCol="0">
            <a:spAutoFit/>
          </a:bodyPr>
          <a:lstStyle/>
          <a:p>
            <a:r>
              <a:rPr lang="en-US" sz="1200" dirty="0"/>
              <a:t>PAXgene™ Tube</a:t>
            </a:r>
          </a:p>
        </p:txBody>
      </p:sp>
      <p:pic>
        <p:nvPicPr>
          <p:cNvPr id="38" name="Picture 37">
            <a:extLst>
              <a:ext uri="{FF2B5EF4-FFF2-40B4-BE49-F238E27FC236}">
                <a16:creationId xmlns:a16="http://schemas.microsoft.com/office/drawing/2014/main" id="{16924848-62AC-4F71-A82E-E38C8243CE8E}"/>
              </a:ext>
            </a:extLst>
          </p:cNvPr>
          <p:cNvPicPr>
            <a:picLocks noChangeAspect="1"/>
          </p:cNvPicPr>
          <p:nvPr/>
        </p:nvPicPr>
        <p:blipFill>
          <a:blip r:embed="rId3"/>
          <a:stretch>
            <a:fillRect/>
          </a:stretch>
        </p:blipFill>
        <p:spPr>
          <a:xfrm>
            <a:off x="10488603" y="2229297"/>
            <a:ext cx="380156" cy="2146490"/>
          </a:xfrm>
          <a:prstGeom prst="rect">
            <a:avLst/>
          </a:prstGeom>
        </p:spPr>
      </p:pic>
      <p:pic>
        <p:nvPicPr>
          <p:cNvPr id="39" name="Picture 38">
            <a:extLst>
              <a:ext uri="{FF2B5EF4-FFF2-40B4-BE49-F238E27FC236}">
                <a16:creationId xmlns:a16="http://schemas.microsoft.com/office/drawing/2014/main" id="{57B2EA46-C1C9-4AA8-AC03-68161E0F8E37}"/>
              </a:ext>
            </a:extLst>
          </p:cNvPr>
          <p:cNvPicPr>
            <a:picLocks noChangeAspect="1"/>
          </p:cNvPicPr>
          <p:nvPr/>
        </p:nvPicPr>
        <p:blipFill>
          <a:blip r:embed="rId3"/>
          <a:stretch>
            <a:fillRect/>
          </a:stretch>
        </p:blipFill>
        <p:spPr>
          <a:xfrm>
            <a:off x="7891996" y="2229297"/>
            <a:ext cx="380156" cy="2146490"/>
          </a:xfrm>
          <a:prstGeom prst="rect">
            <a:avLst/>
          </a:prstGeom>
        </p:spPr>
      </p:pic>
      <p:pic>
        <p:nvPicPr>
          <p:cNvPr id="40" name="Picture 39">
            <a:extLst>
              <a:ext uri="{FF2B5EF4-FFF2-40B4-BE49-F238E27FC236}">
                <a16:creationId xmlns:a16="http://schemas.microsoft.com/office/drawing/2014/main" id="{E7D1C15B-4067-4211-8680-521CC14E8F9E}"/>
              </a:ext>
            </a:extLst>
          </p:cNvPr>
          <p:cNvPicPr>
            <a:picLocks noChangeAspect="1"/>
          </p:cNvPicPr>
          <p:nvPr/>
        </p:nvPicPr>
        <p:blipFill>
          <a:blip r:embed="rId3"/>
          <a:stretch>
            <a:fillRect/>
          </a:stretch>
        </p:blipFill>
        <p:spPr>
          <a:xfrm>
            <a:off x="4353242" y="2229297"/>
            <a:ext cx="380156" cy="2146490"/>
          </a:xfrm>
          <a:prstGeom prst="rect">
            <a:avLst/>
          </a:prstGeom>
        </p:spPr>
      </p:pic>
      <p:pic>
        <p:nvPicPr>
          <p:cNvPr id="41" name="Picture 40">
            <a:extLst>
              <a:ext uri="{FF2B5EF4-FFF2-40B4-BE49-F238E27FC236}">
                <a16:creationId xmlns:a16="http://schemas.microsoft.com/office/drawing/2014/main" id="{3B7D6E0F-AFF6-4EE0-9D98-288227621908}"/>
              </a:ext>
            </a:extLst>
          </p:cNvPr>
          <p:cNvPicPr>
            <a:picLocks noChangeAspect="1"/>
          </p:cNvPicPr>
          <p:nvPr/>
        </p:nvPicPr>
        <p:blipFill>
          <a:blip r:embed="rId3"/>
          <a:stretch>
            <a:fillRect/>
          </a:stretch>
        </p:blipFill>
        <p:spPr>
          <a:xfrm>
            <a:off x="3916449" y="2229297"/>
            <a:ext cx="380156" cy="2146490"/>
          </a:xfrm>
          <a:prstGeom prst="rect">
            <a:avLst/>
          </a:prstGeom>
        </p:spPr>
      </p:pic>
    </p:spTree>
    <p:extLst>
      <p:ext uri="{BB962C8B-B14F-4D97-AF65-F5344CB8AC3E}">
        <p14:creationId xmlns:p14="http://schemas.microsoft.com/office/powerpoint/2010/main" val="198406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428497"/>
            <a:ext cx="10058400" cy="77067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Sample Collection and Processing: Plasma &amp; Buffy Coat</a:t>
            </a:r>
          </a:p>
        </p:txBody>
      </p:sp>
      <p:sp>
        <p:nvSpPr>
          <p:cNvPr id="4" name="Content Placeholder 2"/>
          <p:cNvSpPr txBox="1">
            <a:spLocks/>
          </p:cNvSpPr>
          <p:nvPr/>
        </p:nvSpPr>
        <p:spPr>
          <a:xfrm>
            <a:off x="702129" y="1095703"/>
            <a:ext cx="10453551" cy="496091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a:p>
            <a:endParaRPr lang="en-US"/>
          </a:p>
          <a:p>
            <a:endParaRPr lang="en-US"/>
          </a:p>
          <a:p>
            <a:endParaRPr lang="en-US"/>
          </a:p>
          <a:p>
            <a:endParaRPr lang="en-US"/>
          </a:p>
          <a:p>
            <a:endParaRPr lang="en-US"/>
          </a:p>
          <a:p>
            <a:endParaRPr lang="en-US"/>
          </a:p>
        </p:txBody>
      </p:sp>
      <p:cxnSp>
        <p:nvCxnSpPr>
          <p:cNvPr id="49" name="Straight Connector 48"/>
          <p:cNvCxnSpPr/>
          <p:nvPr/>
        </p:nvCxnSpPr>
        <p:spPr>
          <a:xfrm>
            <a:off x="1097280" y="1064303"/>
            <a:ext cx="10058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3"/>
          <a:stretch>
            <a:fillRect/>
          </a:stretch>
        </p:blipFill>
        <p:spPr>
          <a:xfrm>
            <a:off x="7846082" y="1811102"/>
            <a:ext cx="293948" cy="1744848"/>
          </a:xfrm>
          <a:prstGeom prst="rect">
            <a:avLst/>
          </a:prstGeom>
        </p:spPr>
      </p:pic>
      <p:sp>
        <p:nvSpPr>
          <p:cNvPr id="69" name="TextBox 68"/>
          <p:cNvSpPr txBox="1"/>
          <p:nvPr/>
        </p:nvSpPr>
        <p:spPr>
          <a:xfrm rot="16200000">
            <a:off x="7716163" y="2276365"/>
            <a:ext cx="518091" cy="230832"/>
          </a:xfrm>
          <a:prstGeom prst="rect">
            <a:avLst/>
          </a:prstGeom>
          <a:noFill/>
        </p:spPr>
        <p:txBody>
          <a:bodyPr wrap="none" rtlCol="0">
            <a:spAutoFit/>
          </a:bodyPr>
          <a:lstStyle/>
          <a:p>
            <a:r>
              <a:rPr lang="en-US" sz="900" dirty="0"/>
              <a:t>Plasma</a:t>
            </a:r>
          </a:p>
        </p:txBody>
      </p:sp>
      <p:grpSp>
        <p:nvGrpSpPr>
          <p:cNvPr id="70" name="Group 69"/>
          <p:cNvGrpSpPr/>
          <p:nvPr/>
        </p:nvGrpSpPr>
        <p:grpSpPr>
          <a:xfrm>
            <a:off x="1424404" y="1317025"/>
            <a:ext cx="8757486" cy="3741651"/>
            <a:chOff x="-6678" y="1741141"/>
            <a:chExt cx="8757486" cy="3741651"/>
          </a:xfrm>
        </p:grpSpPr>
        <p:sp>
          <p:nvSpPr>
            <p:cNvPr id="71" name="TextBox 70"/>
            <p:cNvSpPr txBox="1"/>
            <p:nvPr/>
          </p:nvSpPr>
          <p:spPr>
            <a:xfrm>
              <a:off x="105776" y="1914627"/>
              <a:ext cx="872952" cy="300082"/>
            </a:xfrm>
            <a:prstGeom prst="rect">
              <a:avLst/>
            </a:prstGeom>
            <a:noFill/>
          </p:spPr>
          <p:txBody>
            <a:bodyPr wrap="square" rtlCol="0">
              <a:spAutoFit/>
            </a:bodyPr>
            <a:lstStyle/>
            <a:p>
              <a:r>
                <a:rPr lang="en-US" sz="1350" b="1" dirty="0"/>
                <a:t>Step One</a:t>
              </a:r>
            </a:p>
          </p:txBody>
        </p:sp>
        <p:sp>
          <p:nvSpPr>
            <p:cNvPr id="72" name="TextBox 71"/>
            <p:cNvSpPr txBox="1"/>
            <p:nvPr/>
          </p:nvSpPr>
          <p:spPr>
            <a:xfrm>
              <a:off x="1352170" y="1923307"/>
              <a:ext cx="897674" cy="300082"/>
            </a:xfrm>
            <a:prstGeom prst="rect">
              <a:avLst/>
            </a:prstGeom>
            <a:noFill/>
          </p:spPr>
          <p:txBody>
            <a:bodyPr wrap="square" rtlCol="0">
              <a:spAutoFit/>
            </a:bodyPr>
            <a:lstStyle/>
            <a:p>
              <a:r>
                <a:rPr lang="en-US" sz="1350" b="1" dirty="0"/>
                <a:t>Step Two</a:t>
              </a:r>
            </a:p>
          </p:txBody>
        </p:sp>
        <p:sp>
          <p:nvSpPr>
            <p:cNvPr id="73" name="TextBox 72"/>
            <p:cNvSpPr txBox="1"/>
            <p:nvPr/>
          </p:nvSpPr>
          <p:spPr>
            <a:xfrm>
              <a:off x="3692628" y="1916035"/>
              <a:ext cx="1095074" cy="300082"/>
            </a:xfrm>
            <a:prstGeom prst="rect">
              <a:avLst/>
            </a:prstGeom>
            <a:noFill/>
          </p:spPr>
          <p:txBody>
            <a:bodyPr wrap="square" rtlCol="0">
              <a:spAutoFit/>
            </a:bodyPr>
            <a:lstStyle/>
            <a:p>
              <a:r>
                <a:rPr lang="en-US" sz="1350" b="1" dirty="0"/>
                <a:t>Step Four</a:t>
              </a:r>
            </a:p>
          </p:txBody>
        </p:sp>
        <p:sp>
          <p:nvSpPr>
            <p:cNvPr id="74" name="TextBox 73"/>
            <p:cNvSpPr txBox="1"/>
            <p:nvPr/>
          </p:nvSpPr>
          <p:spPr>
            <a:xfrm>
              <a:off x="5065360" y="1925195"/>
              <a:ext cx="865774" cy="300082"/>
            </a:xfrm>
            <a:prstGeom prst="rect">
              <a:avLst/>
            </a:prstGeom>
            <a:noFill/>
          </p:spPr>
          <p:txBody>
            <a:bodyPr wrap="square" rtlCol="0">
              <a:spAutoFit/>
            </a:bodyPr>
            <a:lstStyle/>
            <a:p>
              <a:r>
                <a:rPr lang="en-US" sz="1350" b="1" dirty="0"/>
                <a:t>Step Five</a:t>
              </a:r>
            </a:p>
          </p:txBody>
        </p:sp>
        <p:sp>
          <p:nvSpPr>
            <p:cNvPr id="75" name="TextBox 74"/>
            <p:cNvSpPr txBox="1"/>
            <p:nvPr/>
          </p:nvSpPr>
          <p:spPr>
            <a:xfrm>
              <a:off x="2348264" y="3976629"/>
              <a:ext cx="1247952" cy="1169551"/>
            </a:xfrm>
            <a:prstGeom prst="rect">
              <a:avLst/>
            </a:prstGeom>
            <a:noFill/>
          </p:spPr>
          <p:txBody>
            <a:bodyPr wrap="square" rtlCol="0">
              <a:spAutoFit/>
            </a:bodyPr>
            <a:lstStyle/>
            <a:p>
              <a:pPr marL="96441" indent="-96441">
                <a:buFont typeface="Arial" panose="020B0604020202020204" pitchFamily="34" charset="0"/>
                <a:buChar char="•"/>
              </a:pPr>
              <a:r>
                <a:rPr lang="en-US" sz="1000" dirty="0"/>
                <a:t>Collect blood in EDTA tubes, allowing blood to flow for 10 seconds and ensuring blood flow has stopped.</a:t>
              </a:r>
            </a:p>
          </p:txBody>
        </p:sp>
        <p:sp>
          <p:nvSpPr>
            <p:cNvPr id="76" name="TextBox 75"/>
            <p:cNvSpPr txBox="1"/>
            <p:nvPr/>
          </p:nvSpPr>
          <p:spPr>
            <a:xfrm>
              <a:off x="3596369" y="4028486"/>
              <a:ext cx="1495179" cy="707886"/>
            </a:xfrm>
            <a:prstGeom prst="rect">
              <a:avLst/>
            </a:prstGeom>
            <a:noFill/>
          </p:spPr>
          <p:txBody>
            <a:bodyPr wrap="square" rtlCol="0">
              <a:spAutoFit/>
            </a:bodyPr>
            <a:lstStyle/>
            <a:p>
              <a:pPr marL="96441" indent="-96441">
                <a:buFont typeface="Arial" panose="020B0604020202020204" pitchFamily="34" charset="0"/>
                <a:buChar char="•"/>
              </a:pPr>
              <a:r>
                <a:rPr lang="en-US" sz="1000" dirty="0"/>
                <a:t>Immediately after blood draw, invert tubes 8-10 times to mix samples.</a:t>
              </a:r>
            </a:p>
          </p:txBody>
        </p:sp>
        <p:cxnSp>
          <p:nvCxnSpPr>
            <p:cNvPr id="77" name="Straight Connector 76"/>
            <p:cNvCxnSpPr/>
            <p:nvPr/>
          </p:nvCxnSpPr>
          <p:spPr>
            <a:xfrm>
              <a:off x="1182579" y="2042363"/>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78" name="Right Arrow 77"/>
            <p:cNvSpPr/>
            <p:nvPr/>
          </p:nvSpPr>
          <p:spPr>
            <a:xfrm>
              <a:off x="1078107" y="3089396"/>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79" name="TextBox 78"/>
            <p:cNvSpPr txBox="1"/>
            <p:nvPr/>
          </p:nvSpPr>
          <p:spPr>
            <a:xfrm>
              <a:off x="-6678" y="3974687"/>
              <a:ext cx="1209306" cy="1508105"/>
            </a:xfrm>
            <a:prstGeom prst="rect">
              <a:avLst/>
            </a:prstGeom>
            <a:noFill/>
          </p:spPr>
          <p:txBody>
            <a:bodyPr wrap="square" rtlCol="0">
              <a:spAutoFit/>
            </a:bodyPr>
            <a:lstStyle/>
            <a:p>
              <a:pPr marL="72331" indent="-72331" defTabSz="514350">
                <a:buFont typeface="Arial" panose="020B0604020202020204" pitchFamily="34" charset="0"/>
                <a:buChar char="•"/>
                <a:defRPr/>
              </a:pPr>
              <a:r>
                <a:rPr lang="en-US" sz="1000" kern="0" dirty="0">
                  <a:solidFill>
                    <a:prstClr val="black"/>
                  </a:solidFill>
                </a:rPr>
                <a:t>Store tubes at room temperature.</a:t>
              </a:r>
            </a:p>
            <a:p>
              <a:pPr defTabSz="514350">
                <a:defRPr/>
              </a:pPr>
              <a:endParaRPr lang="en-US" sz="1000" kern="0" dirty="0">
                <a:solidFill>
                  <a:prstClr val="black"/>
                </a:solidFill>
              </a:endParaRPr>
            </a:p>
            <a:p>
              <a:pPr marL="72331" indent="-72331" defTabSz="514350">
                <a:buFont typeface="Arial" panose="020B0604020202020204" pitchFamily="34" charset="0"/>
                <a:buChar char="•"/>
                <a:defRPr/>
              </a:pPr>
              <a:r>
                <a:rPr lang="en-US" sz="1000" kern="0" dirty="0">
                  <a:solidFill>
                    <a:prstClr val="black"/>
                  </a:solidFill>
                </a:rPr>
                <a:t>Label tubes with </a:t>
              </a:r>
              <a:r>
                <a:rPr lang="en-US" sz="1000" dirty="0"/>
                <a:t>preprinted plasma </a:t>
              </a:r>
              <a:r>
                <a:rPr lang="en-US" sz="1000" kern="0" dirty="0">
                  <a:solidFill>
                    <a:prstClr val="black"/>
                  </a:solidFill>
                </a:rPr>
                <a:t>labels prior to blood draw.</a:t>
              </a:r>
            </a:p>
            <a:p>
              <a:pPr marL="120551" indent="-120551" defTabSz="514350">
                <a:buFont typeface="Arial" panose="020B0604020202020204" pitchFamily="34" charset="0"/>
                <a:buChar char="•"/>
                <a:defRPr/>
              </a:pPr>
              <a:endParaRPr lang="en-US" sz="1200" kern="0" dirty="0">
                <a:solidFill>
                  <a:prstClr val="black"/>
                </a:solidFill>
              </a:endParaRPr>
            </a:p>
          </p:txBody>
        </p:sp>
        <p:grpSp>
          <p:nvGrpSpPr>
            <p:cNvPr id="80" name="Group 79"/>
            <p:cNvGrpSpPr/>
            <p:nvPr/>
          </p:nvGrpSpPr>
          <p:grpSpPr>
            <a:xfrm>
              <a:off x="4001929" y="2525562"/>
              <a:ext cx="375912" cy="1152080"/>
              <a:chOff x="4795679" y="2545232"/>
              <a:chExt cx="375912" cy="1152080"/>
            </a:xfrm>
            <a:solidFill>
              <a:schemeClr val="bg1">
                <a:lumMod val="65000"/>
              </a:schemeClr>
            </a:solidFill>
          </p:grpSpPr>
          <p:sp>
            <p:nvSpPr>
              <p:cNvPr id="102" name="Curved Up Arrow 101"/>
              <p:cNvSpPr/>
              <p:nvPr/>
            </p:nvSpPr>
            <p:spPr>
              <a:xfrm rot="1367220">
                <a:off x="4795679" y="3520951"/>
                <a:ext cx="356093" cy="176361"/>
              </a:xfrm>
              <a:prstGeom prst="curvedUpArrow">
                <a:avLst>
                  <a:gd name="adj1" fmla="val 23945"/>
                  <a:gd name="adj2" fmla="val 67656"/>
                  <a:gd name="adj3" fmla="val 600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03" name="Curved Up Arrow 102"/>
              <p:cNvSpPr/>
              <p:nvPr/>
            </p:nvSpPr>
            <p:spPr>
              <a:xfrm rot="12208189">
                <a:off x="4815498" y="2545232"/>
                <a:ext cx="356093" cy="176361"/>
              </a:xfrm>
              <a:prstGeom prst="curvedUpArrow">
                <a:avLst>
                  <a:gd name="adj1" fmla="val 23945"/>
                  <a:gd name="adj2" fmla="val 67656"/>
                  <a:gd name="adj3" fmla="val 600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cxnSp>
          <p:nvCxnSpPr>
            <p:cNvPr id="81" name="Straight Connector 80"/>
            <p:cNvCxnSpPr/>
            <p:nvPr/>
          </p:nvCxnSpPr>
          <p:spPr>
            <a:xfrm>
              <a:off x="3483625" y="2032546"/>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82" name="Right Arrow 81"/>
            <p:cNvSpPr/>
            <p:nvPr/>
          </p:nvSpPr>
          <p:spPr>
            <a:xfrm>
              <a:off x="3377476" y="3066709"/>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cxnSp>
          <p:nvCxnSpPr>
            <p:cNvPr id="83" name="Straight Connector 82"/>
            <p:cNvCxnSpPr/>
            <p:nvPr/>
          </p:nvCxnSpPr>
          <p:spPr>
            <a:xfrm>
              <a:off x="4839789" y="2032546"/>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84" name="Right Arrow 83"/>
            <p:cNvSpPr/>
            <p:nvPr/>
          </p:nvSpPr>
          <p:spPr>
            <a:xfrm>
              <a:off x="4735317" y="3079579"/>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85" name="TextBox 84"/>
            <p:cNvSpPr txBox="1"/>
            <p:nvPr/>
          </p:nvSpPr>
          <p:spPr>
            <a:xfrm>
              <a:off x="4879466" y="4021736"/>
              <a:ext cx="1360070" cy="861774"/>
            </a:xfrm>
            <a:prstGeom prst="rect">
              <a:avLst/>
            </a:prstGeom>
            <a:noFill/>
          </p:spPr>
          <p:txBody>
            <a:bodyPr wrap="square" rtlCol="0">
              <a:spAutoFit/>
            </a:bodyPr>
            <a:lstStyle/>
            <a:p>
              <a:pPr marL="96441" indent="-96441">
                <a:buFont typeface="Arial" panose="020B0604020202020204" pitchFamily="34" charset="0"/>
                <a:buChar char="•"/>
              </a:pPr>
              <a:r>
                <a:rPr lang="en-US" sz="1000" dirty="0"/>
                <a:t>Within 30 minutes of blood draw, centrifuge sample at </a:t>
              </a:r>
              <a:r>
                <a:rPr lang="en-US" sz="1000" u="sng" dirty="0"/>
                <a:t>1500 x g at 4C </a:t>
              </a:r>
              <a:r>
                <a:rPr lang="en-US" sz="1000" dirty="0"/>
                <a:t>for </a:t>
              </a:r>
              <a:r>
                <a:rPr lang="en-US" sz="1000" u="sng" dirty="0"/>
                <a:t>15 minutes</a:t>
              </a:r>
              <a:r>
                <a:rPr lang="en-US" sz="1000" dirty="0"/>
                <a:t>.</a:t>
              </a:r>
            </a:p>
          </p:txBody>
        </p:sp>
        <p:cxnSp>
          <p:nvCxnSpPr>
            <p:cNvPr id="86" name="Straight Connector 85"/>
            <p:cNvCxnSpPr/>
            <p:nvPr/>
          </p:nvCxnSpPr>
          <p:spPr>
            <a:xfrm>
              <a:off x="6201526" y="2064668"/>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87" name="Right Arrow 86"/>
            <p:cNvSpPr/>
            <p:nvPr/>
          </p:nvSpPr>
          <p:spPr>
            <a:xfrm>
              <a:off x="6097054" y="3111701"/>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grpSp>
          <p:nvGrpSpPr>
            <p:cNvPr id="88" name="Group 87"/>
            <p:cNvGrpSpPr/>
            <p:nvPr/>
          </p:nvGrpSpPr>
          <p:grpSpPr>
            <a:xfrm>
              <a:off x="561688" y="2232620"/>
              <a:ext cx="273688" cy="1679112"/>
              <a:chOff x="287024" y="1774892"/>
              <a:chExt cx="273688" cy="1679112"/>
            </a:xfrm>
          </p:grpSpPr>
          <p:pic>
            <p:nvPicPr>
              <p:cNvPr id="100" name="Picture 99"/>
              <p:cNvPicPr>
                <a:picLocks noChangeAspect="1"/>
              </p:cNvPicPr>
              <p:nvPr/>
            </p:nvPicPr>
            <p:blipFill>
              <a:blip r:embed="rId4"/>
              <a:stretch>
                <a:fillRect/>
              </a:stretch>
            </p:blipFill>
            <p:spPr>
              <a:xfrm>
                <a:off x="287024" y="1774892"/>
                <a:ext cx="273688" cy="1679112"/>
              </a:xfrm>
              <a:prstGeom prst="rect">
                <a:avLst/>
              </a:prstGeom>
            </p:spPr>
          </p:pic>
          <p:sp>
            <p:nvSpPr>
              <p:cNvPr id="101" name="TextBox 100"/>
              <p:cNvSpPr txBox="1"/>
              <p:nvPr/>
            </p:nvSpPr>
            <p:spPr>
              <a:xfrm rot="16200000">
                <a:off x="42994" y="2487489"/>
                <a:ext cx="761747" cy="253916"/>
              </a:xfrm>
              <a:prstGeom prst="rect">
                <a:avLst/>
              </a:prstGeom>
              <a:noFill/>
            </p:spPr>
            <p:txBody>
              <a:bodyPr wrap="none" rtlCol="0">
                <a:spAutoFit/>
              </a:bodyPr>
              <a:lstStyle/>
              <a:p>
                <a:r>
                  <a:rPr lang="en-US" sz="1050" dirty="0"/>
                  <a:t>EDTA tube</a:t>
                </a:r>
              </a:p>
            </p:txBody>
          </p:sp>
        </p:grpSp>
        <p:pic>
          <p:nvPicPr>
            <p:cNvPr id="89" name="Picture 88"/>
            <p:cNvPicPr>
              <a:picLocks noChangeAspect="1"/>
            </p:cNvPicPr>
            <p:nvPr/>
          </p:nvPicPr>
          <p:blipFill>
            <a:blip r:embed="rId5"/>
            <a:stretch>
              <a:fillRect/>
            </a:stretch>
          </p:blipFill>
          <p:spPr>
            <a:xfrm>
              <a:off x="2979200" y="2188466"/>
              <a:ext cx="291500" cy="1730312"/>
            </a:xfrm>
            <a:prstGeom prst="rect">
              <a:avLst/>
            </a:prstGeom>
          </p:spPr>
        </p:pic>
        <p:pic>
          <p:nvPicPr>
            <p:cNvPr id="90" name="Picture 89"/>
            <p:cNvPicPr>
              <a:picLocks noChangeAspect="1"/>
            </p:cNvPicPr>
            <p:nvPr/>
          </p:nvPicPr>
          <p:blipFill>
            <a:blip r:embed="rId5"/>
            <a:stretch>
              <a:fillRect/>
            </a:stretch>
          </p:blipFill>
          <p:spPr>
            <a:xfrm>
              <a:off x="3701629" y="2227540"/>
              <a:ext cx="291500" cy="1730312"/>
            </a:xfrm>
            <a:prstGeom prst="rect">
              <a:avLst/>
            </a:prstGeom>
          </p:spPr>
        </p:pic>
        <p:pic>
          <p:nvPicPr>
            <p:cNvPr id="91" name="Picture 90"/>
            <p:cNvPicPr>
              <a:picLocks noChangeAspect="1"/>
            </p:cNvPicPr>
            <p:nvPr/>
          </p:nvPicPr>
          <p:blipFill>
            <a:blip r:embed="rId5"/>
            <a:stretch>
              <a:fillRect/>
            </a:stretch>
          </p:blipFill>
          <p:spPr>
            <a:xfrm rot="10800000">
              <a:off x="4405141" y="2232620"/>
              <a:ext cx="291500" cy="1730312"/>
            </a:xfrm>
            <a:prstGeom prst="rect">
              <a:avLst/>
            </a:prstGeom>
          </p:spPr>
        </p:pic>
        <p:pic>
          <p:nvPicPr>
            <p:cNvPr id="92" name="Picture 91"/>
            <p:cNvPicPr>
              <a:picLocks noChangeAspect="1"/>
            </p:cNvPicPr>
            <p:nvPr/>
          </p:nvPicPr>
          <p:blipFill>
            <a:blip r:embed="rId3"/>
            <a:stretch>
              <a:fillRect/>
            </a:stretch>
          </p:blipFill>
          <p:spPr>
            <a:xfrm>
              <a:off x="5108523" y="2290301"/>
              <a:ext cx="293948" cy="1744848"/>
            </a:xfrm>
            <a:prstGeom prst="rect">
              <a:avLst/>
            </a:prstGeom>
          </p:spPr>
        </p:pic>
        <p:sp>
          <p:nvSpPr>
            <p:cNvPr id="93" name="TextBox 92"/>
            <p:cNvSpPr txBox="1"/>
            <p:nvPr/>
          </p:nvSpPr>
          <p:spPr>
            <a:xfrm rot="16200000">
              <a:off x="4967720" y="2795029"/>
              <a:ext cx="518091" cy="230832"/>
            </a:xfrm>
            <a:prstGeom prst="rect">
              <a:avLst/>
            </a:prstGeom>
            <a:noFill/>
          </p:spPr>
          <p:txBody>
            <a:bodyPr wrap="none" rtlCol="0">
              <a:spAutoFit/>
            </a:bodyPr>
            <a:lstStyle/>
            <a:p>
              <a:r>
                <a:rPr lang="en-US" sz="900" dirty="0"/>
                <a:t>Plasma</a:t>
              </a:r>
            </a:p>
          </p:txBody>
        </p:sp>
        <p:sp>
          <p:nvSpPr>
            <p:cNvPr id="94" name="TextBox 93"/>
            <p:cNvSpPr txBox="1"/>
            <p:nvPr/>
          </p:nvSpPr>
          <p:spPr>
            <a:xfrm>
              <a:off x="6812388" y="1741141"/>
              <a:ext cx="865774" cy="300082"/>
            </a:xfrm>
            <a:prstGeom prst="rect">
              <a:avLst/>
            </a:prstGeom>
            <a:noFill/>
          </p:spPr>
          <p:txBody>
            <a:bodyPr wrap="square" rtlCol="0">
              <a:spAutoFit/>
            </a:bodyPr>
            <a:lstStyle/>
            <a:p>
              <a:r>
                <a:rPr lang="en-US" sz="1350" b="1" dirty="0"/>
                <a:t>Step Six</a:t>
              </a:r>
            </a:p>
          </p:txBody>
        </p:sp>
        <p:pic>
          <p:nvPicPr>
            <p:cNvPr id="95" name="Picture 94"/>
            <p:cNvPicPr>
              <a:picLocks noChangeAspect="1"/>
            </p:cNvPicPr>
            <p:nvPr/>
          </p:nvPicPr>
          <p:blipFill>
            <a:blip r:embed="rId5"/>
            <a:stretch>
              <a:fillRect/>
            </a:stretch>
          </p:blipFill>
          <p:spPr>
            <a:xfrm>
              <a:off x="2609195" y="2192765"/>
              <a:ext cx="291500" cy="1730312"/>
            </a:xfrm>
            <a:prstGeom prst="rect">
              <a:avLst/>
            </a:prstGeom>
          </p:spPr>
        </p:pic>
        <p:grpSp>
          <p:nvGrpSpPr>
            <p:cNvPr id="96" name="Group 95"/>
            <p:cNvGrpSpPr/>
            <p:nvPr/>
          </p:nvGrpSpPr>
          <p:grpSpPr>
            <a:xfrm>
              <a:off x="167338" y="2232620"/>
              <a:ext cx="273688" cy="1679112"/>
              <a:chOff x="287024" y="1774892"/>
              <a:chExt cx="273688" cy="1679112"/>
            </a:xfrm>
          </p:grpSpPr>
          <p:pic>
            <p:nvPicPr>
              <p:cNvPr id="98" name="Picture 97"/>
              <p:cNvPicPr>
                <a:picLocks noChangeAspect="1"/>
              </p:cNvPicPr>
              <p:nvPr/>
            </p:nvPicPr>
            <p:blipFill>
              <a:blip r:embed="rId4"/>
              <a:stretch>
                <a:fillRect/>
              </a:stretch>
            </p:blipFill>
            <p:spPr>
              <a:xfrm>
                <a:off x="287024" y="1774892"/>
                <a:ext cx="273688" cy="1679112"/>
              </a:xfrm>
              <a:prstGeom prst="rect">
                <a:avLst/>
              </a:prstGeom>
            </p:spPr>
          </p:pic>
          <p:sp>
            <p:nvSpPr>
              <p:cNvPr id="99" name="TextBox 98"/>
              <p:cNvSpPr txBox="1"/>
              <p:nvPr/>
            </p:nvSpPr>
            <p:spPr>
              <a:xfrm rot="16200000">
                <a:off x="42994" y="2487489"/>
                <a:ext cx="761747" cy="253916"/>
              </a:xfrm>
              <a:prstGeom prst="rect">
                <a:avLst/>
              </a:prstGeom>
              <a:noFill/>
            </p:spPr>
            <p:txBody>
              <a:bodyPr wrap="none" rtlCol="0">
                <a:spAutoFit/>
              </a:bodyPr>
              <a:lstStyle/>
              <a:p>
                <a:r>
                  <a:rPr lang="en-US" sz="1050" dirty="0"/>
                  <a:t>EDTA tube</a:t>
                </a:r>
              </a:p>
            </p:txBody>
          </p:sp>
        </p:grpSp>
        <p:sp>
          <p:nvSpPr>
            <p:cNvPr id="97" name="TextBox 96"/>
            <p:cNvSpPr txBox="1"/>
            <p:nvPr/>
          </p:nvSpPr>
          <p:spPr>
            <a:xfrm>
              <a:off x="7666911" y="2107990"/>
              <a:ext cx="1083897" cy="1015663"/>
            </a:xfrm>
            <a:prstGeom prst="rect">
              <a:avLst/>
            </a:prstGeom>
            <a:noFill/>
          </p:spPr>
          <p:txBody>
            <a:bodyPr wrap="square" rtlCol="0">
              <a:spAutoFit/>
            </a:bodyPr>
            <a:lstStyle/>
            <a:p>
              <a:pPr marL="96441" indent="-96441">
                <a:spcBef>
                  <a:spcPts val="600"/>
                </a:spcBef>
                <a:buFont typeface="Arial" panose="020B0604020202020204" pitchFamily="34" charset="0"/>
                <a:buChar char="•"/>
              </a:pPr>
              <a:r>
                <a:rPr lang="en-US" sz="1000" dirty="0"/>
                <a:t>Using a clean transfer pipet, aliquot 1.5 ml plasma into each purple cryotube.</a:t>
              </a:r>
            </a:p>
          </p:txBody>
        </p:sp>
      </p:grpSp>
      <p:pic>
        <p:nvPicPr>
          <p:cNvPr id="104" name="Picture 103"/>
          <p:cNvPicPr>
            <a:picLocks noChangeAspect="1"/>
          </p:cNvPicPr>
          <p:nvPr/>
        </p:nvPicPr>
        <p:blipFill>
          <a:blip r:embed="rId3"/>
          <a:stretch>
            <a:fillRect/>
          </a:stretch>
        </p:blipFill>
        <p:spPr>
          <a:xfrm>
            <a:off x="7028800" y="1865085"/>
            <a:ext cx="293948" cy="1744848"/>
          </a:xfrm>
          <a:prstGeom prst="rect">
            <a:avLst/>
          </a:prstGeom>
        </p:spPr>
      </p:pic>
      <p:sp>
        <p:nvSpPr>
          <p:cNvPr id="105" name="TextBox 104"/>
          <p:cNvSpPr txBox="1"/>
          <p:nvPr/>
        </p:nvSpPr>
        <p:spPr>
          <a:xfrm rot="16200000">
            <a:off x="6887997" y="2381771"/>
            <a:ext cx="518091" cy="230832"/>
          </a:xfrm>
          <a:prstGeom prst="rect">
            <a:avLst/>
          </a:prstGeom>
          <a:noFill/>
        </p:spPr>
        <p:txBody>
          <a:bodyPr wrap="none" rtlCol="0">
            <a:spAutoFit/>
          </a:bodyPr>
          <a:lstStyle/>
          <a:p>
            <a:r>
              <a:rPr lang="en-US" sz="900" dirty="0"/>
              <a:t>Plasma</a:t>
            </a:r>
          </a:p>
        </p:txBody>
      </p:sp>
      <p:sp>
        <p:nvSpPr>
          <p:cNvPr id="106" name="TextBox 105"/>
          <p:cNvSpPr txBox="1"/>
          <p:nvPr/>
        </p:nvSpPr>
        <p:spPr>
          <a:xfrm>
            <a:off x="2629178" y="3387406"/>
            <a:ext cx="1247952" cy="1477328"/>
          </a:xfrm>
          <a:prstGeom prst="rect">
            <a:avLst/>
          </a:prstGeom>
          <a:noFill/>
        </p:spPr>
        <p:txBody>
          <a:bodyPr wrap="square" rtlCol="0">
            <a:spAutoFit/>
          </a:bodyPr>
          <a:lstStyle/>
          <a:p>
            <a:endParaRPr lang="en-US" sz="1000" dirty="0"/>
          </a:p>
          <a:p>
            <a:pPr marL="96441" indent="-96441">
              <a:buFont typeface="Arial" panose="020B0604020202020204" pitchFamily="34" charset="0"/>
              <a:buChar char="•"/>
            </a:pPr>
            <a:r>
              <a:rPr lang="en-US" sz="1000" dirty="0"/>
              <a:t>Label 6 purple cryotubes for plasma and 2 for buffy coat</a:t>
            </a:r>
          </a:p>
          <a:p>
            <a:pPr marL="96441" indent="-96441">
              <a:buFont typeface="Arial" panose="020B0604020202020204" pitchFamily="34" charset="0"/>
              <a:buChar char="•"/>
            </a:pPr>
            <a:endParaRPr lang="en-US" sz="1000" dirty="0"/>
          </a:p>
          <a:p>
            <a:pPr marL="96441" indent="-96441">
              <a:buFont typeface="Arial" panose="020B0604020202020204" pitchFamily="34" charset="0"/>
              <a:buChar char="•"/>
            </a:pPr>
            <a:r>
              <a:rPr lang="en-US" sz="1000" dirty="0"/>
              <a:t>Pre-chill cryotubes on wet ice for at least 5 minutes.</a:t>
            </a:r>
          </a:p>
        </p:txBody>
      </p:sp>
      <p:cxnSp>
        <p:nvCxnSpPr>
          <p:cNvPr id="107" name="Straight Connector 106"/>
          <p:cNvCxnSpPr/>
          <p:nvPr/>
        </p:nvCxnSpPr>
        <p:spPr>
          <a:xfrm>
            <a:off x="3803861" y="1571683"/>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108" name="Right Arrow 107"/>
          <p:cNvSpPr/>
          <p:nvPr/>
        </p:nvSpPr>
        <p:spPr>
          <a:xfrm>
            <a:off x="3697712" y="2605846"/>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109" name="TextBox 108"/>
          <p:cNvSpPr txBox="1"/>
          <p:nvPr/>
        </p:nvSpPr>
        <p:spPr>
          <a:xfrm>
            <a:off x="3971191" y="1443947"/>
            <a:ext cx="1095074" cy="300082"/>
          </a:xfrm>
          <a:prstGeom prst="rect">
            <a:avLst/>
          </a:prstGeom>
          <a:noFill/>
        </p:spPr>
        <p:txBody>
          <a:bodyPr wrap="square" rtlCol="0">
            <a:spAutoFit/>
          </a:bodyPr>
          <a:lstStyle/>
          <a:p>
            <a:r>
              <a:rPr lang="en-US" sz="1350" b="1" dirty="0"/>
              <a:t>Step Three</a:t>
            </a:r>
          </a:p>
        </p:txBody>
      </p:sp>
      <p:pic>
        <p:nvPicPr>
          <p:cNvPr id="110" name="Picture 109"/>
          <p:cNvPicPr>
            <a:picLocks noChangeAspect="1"/>
          </p:cNvPicPr>
          <p:nvPr/>
        </p:nvPicPr>
        <p:blipFill>
          <a:blip r:embed="rId6"/>
          <a:stretch>
            <a:fillRect/>
          </a:stretch>
        </p:blipFill>
        <p:spPr>
          <a:xfrm>
            <a:off x="8450676" y="1727527"/>
            <a:ext cx="194897" cy="763348"/>
          </a:xfrm>
          <a:prstGeom prst="rect">
            <a:avLst/>
          </a:prstGeom>
        </p:spPr>
      </p:pic>
      <p:pic>
        <p:nvPicPr>
          <p:cNvPr id="111" name="Picture 110"/>
          <p:cNvPicPr>
            <a:picLocks noChangeAspect="1"/>
          </p:cNvPicPr>
          <p:nvPr/>
        </p:nvPicPr>
        <p:blipFill>
          <a:blip r:embed="rId6"/>
          <a:stretch>
            <a:fillRect/>
          </a:stretch>
        </p:blipFill>
        <p:spPr>
          <a:xfrm>
            <a:off x="8686308" y="1727527"/>
            <a:ext cx="194897" cy="763348"/>
          </a:xfrm>
          <a:prstGeom prst="rect">
            <a:avLst/>
          </a:prstGeom>
        </p:spPr>
      </p:pic>
      <p:pic>
        <p:nvPicPr>
          <p:cNvPr id="112" name="Picture 111"/>
          <p:cNvPicPr>
            <a:picLocks noChangeAspect="1"/>
          </p:cNvPicPr>
          <p:nvPr/>
        </p:nvPicPr>
        <p:blipFill>
          <a:blip r:embed="rId6"/>
          <a:stretch>
            <a:fillRect/>
          </a:stretch>
        </p:blipFill>
        <p:spPr>
          <a:xfrm>
            <a:off x="8915358" y="1727202"/>
            <a:ext cx="194897" cy="763348"/>
          </a:xfrm>
          <a:prstGeom prst="rect">
            <a:avLst/>
          </a:prstGeom>
        </p:spPr>
      </p:pic>
      <p:pic>
        <p:nvPicPr>
          <p:cNvPr id="113" name="Picture 112"/>
          <p:cNvPicPr>
            <a:picLocks noChangeAspect="1"/>
          </p:cNvPicPr>
          <p:nvPr/>
        </p:nvPicPr>
        <p:blipFill>
          <a:blip r:embed="rId6"/>
          <a:stretch>
            <a:fillRect/>
          </a:stretch>
        </p:blipFill>
        <p:spPr>
          <a:xfrm>
            <a:off x="8427338" y="2545583"/>
            <a:ext cx="194897" cy="763348"/>
          </a:xfrm>
          <a:prstGeom prst="rect">
            <a:avLst/>
          </a:prstGeom>
        </p:spPr>
      </p:pic>
      <p:pic>
        <p:nvPicPr>
          <p:cNvPr id="114" name="Picture 113"/>
          <p:cNvPicPr>
            <a:picLocks noChangeAspect="1"/>
          </p:cNvPicPr>
          <p:nvPr/>
        </p:nvPicPr>
        <p:blipFill>
          <a:blip r:embed="rId6"/>
          <a:stretch>
            <a:fillRect/>
          </a:stretch>
        </p:blipFill>
        <p:spPr>
          <a:xfrm>
            <a:off x="8669766" y="2545583"/>
            <a:ext cx="194897" cy="763348"/>
          </a:xfrm>
          <a:prstGeom prst="rect">
            <a:avLst/>
          </a:prstGeom>
        </p:spPr>
      </p:pic>
      <p:pic>
        <p:nvPicPr>
          <p:cNvPr id="115" name="Picture 114"/>
          <p:cNvPicPr>
            <a:picLocks noChangeAspect="1"/>
          </p:cNvPicPr>
          <p:nvPr/>
        </p:nvPicPr>
        <p:blipFill>
          <a:blip r:embed="rId6"/>
          <a:stretch>
            <a:fillRect/>
          </a:stretch>
        </p:blipFill>
        <p:spPr>
          <a:xfrm>
            <a:off x="8925839" y="2545583"/>
            <a:ext cx="194897" cy="763348"/>
          </a:xfrm>
          <a:prstGeom prst="rect">
            <a:avLst/>
          </a:prstGeom>
        </p:spPr>
      </p:pic>
      <p:pic>
        <p:nvPicPr>
          <p:cNvPr id="116" name="Picture 115"/>
          <p:cNvPicPr>
            <a:picLocks noChangeAspect="1"/>
          </p:cNvPicPr>
          <p:nvPr/>
        </p:nvPicPr>
        <p:blipFill>
          <a:blip r:embed="rId7"/>
          <a:stretch>
            <a:fillRect/>
          </a:stretch>
        </p:blipFill>
        <p:spPr>
          <a:xfrm>
            <a:off x="2844470" y="1829481"/>
            <a:ext cx="188318" cy="746299"/>
          </a:xfrm>
          <a:prstGeom prst="rect">
            <a:avLst/>
          </a:prstGeom>
        </p:spPr>
      </p:pic>
      <p:pic>
        <p:nvPicPr>
          <p:cNvPr id="117" name="Picture 116"/>
          <p:cNvPicPr>
            <a:picLocks noChangeAspect="1"/>
          </p:cNvPicPr>
          <p:nvPr/>
        </p:nvPicPr>
        <p:blipFill>
          <a:blip r:embed="rId7"/>
          <a:stretch>
            <a:fillRect/>
          </a:stretch>
        </p:blipFill>
        <p:spPr>
          <a:xfrm>
            <a:off x="3101497" y="1829480"/>
            <a:ext cx="188318" cy="746299"/>
          </a:xfrm>
          <a:prstGeom prst="rect">
            <a:avLst/>
          </a:prstGeom>
        </p:spPr>
      </p:pic>
      <p:pic>
        <p:nvPicPr>
          <p:cNvPr id="118" name="Picture 117"/>
          <p:cNvPicPr>
            <a:picLocks noChangeAspect="1"/>
          </p:cNvPicPr>
          <p:nvPr/>
        </p:nvPicPr>
        <p:blipFill>
          <a:blip r:embed="rId7"/>
          <a:stretch>
            <a:fillRect/>
          </a:stretch>
        </p:blipFill>
        <p:spPr>
          <a:xfrm>
            <a:off x="3353908" y="1828675"/>
            <a:ext cx="188318" cy="746299"/>
          </a:xfrm>
          <a:prstGeom prst="rect">
            <a:avLst/>
          </a:prstGeom>
        </p:spPr>
      </p:pic>
      <p:pic>
        <p:nvPicPr>
          <p:cNvPr id="119" name="Picture 118"/>
          <p:cNvPicPr>
            <a:picLocks noChangeAspect="1"/>
          </p:cNvPicPr>
          <p:nvPr/>
        </p:nvPicPr>
        <p:blipFill>
          <a:blip r:embed="rId7"/>
          <a:stretch>
            <a:fillRect/>
          </a:stretch>
        </p:blipFill>
        <p:spPr>
          <a:xfrm>
            <a:off x="2856091" y="2663621"/>
            <a:ext cx="188318" cy="746299"/>
          </a:xfrm>
          <a:prstGeom prst="rect">
            <a:avLst/>
          </a:prstGeom>
        </p:spPr>
      </p:pic>
      <p:pic>
        <p:nvPicPr>
          <p:cNvPr id="120" name="Picture 119"/>
          <p:cNvPicPr>
            <a:picLocks noChangeAspect="1"/>
          </p:cNvPicPr>
          <p:nvPr/>
        </p:nvPicPr>
        <p:blipFill>
          <a:blip r:embed="rId7"/>
          <a:stretch>
            <a:fillRect/>
          </a:stretch>
        </p:blipFill>
        <p:spPr>
          <a:xfrm>
            <a:off x="3113118" y="2663620"/>
            <a:ext cx="188318" cy="746299"/>
          </a:xfrm>
          <a:prstGeom prst="rect">
            <a:avLst/>
          </a:prstGeom>
        </p:spPr>
      </p:pic>
      <p:pic>
        <p:nvPicPr>
          <p:cNvPr id="121" name="Picture 120"/>
          <p:cNvPicPr>
            <a:picLocks noChangeAspect="1"/>
          </p:cNvPicPr>
          <p:nvPr/>
        </p:nvPicPr>
        <p:blipFill>
          <a:blip r:embed="rId7"/>
          <a:stretch>
            <a:fillRect/>
          </a:stretch>
        </p:blipFill>
        <p:spPr>
          <a:xfrm>
            <a:off x="3365529" y="2662815"/>
            <a:ext cx="188318" cy="746299"/>
          </a:xfrm>
          <a:prstGeom prst="rect">
            <a:avLst/>
          </a:prstGeom>
        </p:spPr>
      </p:pic>
      <p:sp>
        <p:nvSpPr>
          <p:cNvPr id="122" name="TextBox 121"/>
          <p:cNvSpPr txBox="1"/>
          <p:nvPr/>
        </p:nvSpPr>
        <p:spPr>
          <a:xfrm>
            <a:off x="8305342" y="3539146"/>
            <a:ext cx="1132882" cy="300082"/>
          </a:xfrm>
          <a:prstGeom prst="rect">
            <a:avLst/>
          </a:prstGeom>
          <a:noFill/>
        </p:spPr>
        <p:txBody>
          <a:bodyPr wrap="square" rtlCol="0">
            <a:spAutoFit/>
          </a:bodyPr>
          <a:lstStyle/>
          <a:p>
            <a:r>
              <a:rPr lang="en-US" sz="1350" b="1" dirty="0"/>
              <a:t>Step Seven</a:t>
            </a:r>
          </a:p>
        </p:txBody>
      </p:sp>
      <p:pic>
        <p:nvPicPr>
          <p:cNvPr id="123" name="Picture 122"/>
          <p:cNvPicPr>
            <a:picLocks noChangeAspect="1"/>
          </p:cNvPicPr>
          <p:nvPr/>
        </p:nvPicPr>
        <p:blipFill>
          <a:blip r:embed="rId8"/>
          <a:stretch>
            <a:fillRect/>
          </a:stretch>
        </p:blipFill>
        <p:spPr>
          <a:xfrm flipH="1">
            <a:off x="8789616" y="3839228"/>
            <a:ext cx="199215" cy="844434"/>
          </a:xfrm>
          <a:prstGeom prst="rect">
            <a:avLst/>
          </a:prstGeom>
        </p:spPr>
      </p:pic>
      <p:pic>
        <p:nvPicPr>
          <p:cNvPr id="124" name="Picture 123"/>
          <p:cNvPicPr>
            <a:picLocks noChangeAspect="1"/>
          </p:cNvPicPr>
          <p:nvPr/>
        </p:nvPicPr>
        <p:blipFill>
          <a:blip r:embed="rId8"/>
          <a:stretch>
            <a:fillRect/>
          </a:stretch>
        </p:blipFill>
        <p:spPr>
          <a:xfrm flipH="1">
            <a:off x="8525338" y="3839229"/>
            <a:ext cx="199215" cy="844434"/>
          </a:xfrm>
          <a:prstGeom prst="rect">
            <a:avLst/>
          </a:prstGeom>
        </p:spPr>
      </p:pic>
      <p:sp>
        <p:nvSpPr>
          <p:cNvPr id="125" name="TextBox 124"/>
          <p:cNvSpPr txBox="1"/>
          <p:nvPr/>
        </p:nvSpPr>
        <p:spPr>
          <a:xfrm>
            <a:off x="9120736" y="3561246"/>
            <a:ext cx="1213690" cy="2400657"/>
          </a:xfrm>
          <a:prstGeom prst="rect">
            <a:avLst/>
          </a:prstGeom>
          <a:noFill/>
        </p:spPr>
        <p:txBody>
          <a:bodyPr wrap="square" rtlCol="0">
            <a:spAutoFit/>
          </a:bodyPr>
          <a:lstStyle/>
          <a:p>
            <a:pPr marL="96441" indent="-96441">
              <a:spcBef>
                <a:spcPts val="600"/>
              </a:spcBef>
              <a:buFont typeface="Arial" panose="020B0604020202020204" pitchFamily="34" charset="0"/>
              <a:buChar char="•"/>
            </a:pPr>
            <a:r>
              <a:rPr lang="en-US" sz="1000" dirty="0"/>
              <a:t>Using a clean transfer pipet, collect the buffy coat (will have residual plasma and some RBCs included).</a:t>
            </a:r>
          </a:p>
          <a:p>
            <a:pPr marL="96441" indent="-96441">
              <a:spcBef>
                <a:spcPts val="600"/>
              </a:spcBef>
              <a:buFont typeface="Arial" panose="020B0604020202020204" pitchFamily="34" charset="0"/>
              <a:buChar char="•"/>
            </a:pPr>
            <a:r>
              <a:rPr lang="en-US" sz="1000" dirty="0"/>
              <a:t>Transfer the buffy coat from each EDTA tube into a grey cryotube. </a:t>
            </a:r>
          </a:p>
          <a:p>
            <a:pPr marL="96441" indent="-96441">
              <a:spcBef>
                <a:spcPts val="600"/>
              </a:spcBef>
              <a:buFont typeface="Arial" panose="020B0604020202020204" pitchFamily="34" charset="0"/>
              <a:buChar char="•"/>
            </a:pPr>
            <a:r>
              <a:rPr lang="en-US" sz="1000" dirty="0"/>
              <a:t>Store plasma &amp; buffy coat at -80 until shipment.</a:t>
            </a:r>
          </a:p>
        </p:txBody>
      </p:sp>
    </p:spTree>
    <p:extLst>
      <p:ext uri="{BB962C8B-B14F-4D97-AF65-F5344CB8AC3E}">
        <p14:creationId xmlns:p14="http://schemas.microsoft.com/office/powerpoint/2010/main" val="340346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428497"/>
            <a:ext cx="10058400" cy="77067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t>Sample Collection and Processing: Whole Blood</a:t>
            </a:r>
          </a:p>
        </p:txBody>
      </p:sp>
      <p:sp>
        <p:nvSpPr>
          <p:cNvPr id="4" name="Content Placeholder 2"/>
          <p:cNvSpPr txBox="1">
            <a:spLocks/>
          </p:cNvSpPr>
          <p:nvPr/>
        </p:nvSpPr>
        <p:spPr>
          <a:xfrm>
            <a:off x="1097280" y="1095703"/>
            <a:ext cx="10058400" cy="47733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a:p>
            <a:endParaRPr lang="en-US"/>
          </a:p>
          <a:p>
            <a:endParaRPr lang="en-US"/>
          </a:p>
          <a:p>
            <a:endParaRPr lang="en-US"/>
          </a:p>
          <a:p>
            <a:endParaRPr lang="en-US"/>
          </a:p>
          <a:p>
            <a:endParaRPr lang="en-US"/>
          </a:p>
          <a:p>
            <a:endParaRPr lang="en-US"/>
          </a:p>
        </p:txBody>
      </p:sp>
      <p:cxnSp>
        <p:nvCxnSpPr>
          <p:cNvPr id="49" name="Straight Connector 48"/>
          <p:cNvCxnSpPr/>
          <p:nvPr/>
        </p:nvCxnSpPr>
        <p:spPr>
          <a:xfrm>
            <a:off x="1097280" y="1064303"/>
            <a:ext cx="10058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74F22EA-92FC-4961-951B-83BB7891FCA1}"/>
              </a:ext>
            </a:extLst>
          </p:cNvPr>
          <p:cNvPicPr>
            <a:picLocks noChangeAspect="1"/>
          </p:cNvPicPr>
          <p:nvPr/>
        </p:nvPicPr>
        <p:blipFill>
          <a:blip r:embed="rId3"/>
          <a:stretch>
            <a:fillRect/>
          </a:stretch>
        </p:blipFill>
        <p:spPr>
          <a:xfrm>
            <a:off x="810988" y="1313406"/>
            <a:ext cx="10395856" cy="4729141"/>
          </a:xfrm>
          <a:prstGeom prst="rect">
            <a:avLst/>
          </a:prstGeom>
        </p:spPr>
      </p:pic>
    </p:spTree>
    <p:extLst>
      <p:ext uri="{BB962C8B-B14F-4D97-AF65-F5344CB8AC3E}">
        <p14:creationId xmlns:p14="http://schemas.microsoft.com/office/powerpoint/2010/main" val="279987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Collection Troubleshooting</a:t>
            </a:r>
          </a:p>
        </p:txBody>
      </p:sp>
      <p:sp>
        <p:nvSpPr>
          <p:cNvPr id="12" name="Content Placeholder 2"/>
          <p:cNvSpPr>
            <a:spLocks noGrp="1"/>
          </p:cNvSpPr>
          <p:nvPr>
            <p:ph idx="1"/>
          </p:nvPr>
        </p:nvSpPr>
        <p:spPr>
          <a:xfrm>
            <a:off x="1097280" y="1861027"/>
            <a:ext cx="8036635" cy="4662071"/>
          </a:xfrm>
        </p:spPr>
        <p:txBody>
          <a:bodyPr>
            <a:normAutofit/>
          </a:bodyPr>
          <a:lstStyle/>
          <a:p>
            <a:pPr marL="292608" lvl="1" indent="0">
              <a:buNone/>
            </a:pPr>
            <a:r>
              <a:rPr lang="en-US" sz="2400" dirty="0"/>
              <a:t>Most common issues with draw:</a:t>
            </a:r>
          </a:p>
          <a:p>
            <a:pPr marL="635508" lvl="1" indent="-342900">
              <a:lnSpc>
                <a:spcPct val="150000"/>
              </a:lnSpc>
            </a:pPr>
            <a:r>
              <a:rPr lang="en-US" sz="2000" dirty="0"/>
              <a:t>Store collection tubes at room temperature</a:t>
            </a:r>
          </a:p>
          <a:p>
            <a:pPr marL="635508" lvl="1" indent="-342900">
              <a:lnSpc>
                <a:spcPct val="150000"/>
              </a:lnSpc>
            </a:pPr>
            <a:r>
              <a:rPr lang="en-US" sz="2000" dirty="0"/>
              <a:t>Check expiration dates and keep extra tubes on hand</a:t>
            </a:r>
          </a:p>
          <a:p>
            <a:pPr marL="635508" lvl="1" indent="-342900">
              <a:lnSpc>
                <a:spcPct val="150000"/>
              </a:lnSpc>
            </a:pPr>
            <a:r>
              <a:rPr lang="en-US" sz="2000" dirty="0"/>
              <a:t>Avoid vigorous mixing of collected sample</a:t>
            </a:r>
          </a:p>
          <a:p>
            <a:pPr marL="635508" lvl="1" indent="-342900">
              <a:lnSpc>
                <a:spcPct val="150000"/>
              </a:lnSpc>
            </a:pPr>
            <a:r>
              <a:rPr lang="en-US" sz="2000" dirty="0"/>
              <a:t>Do not leave tubes </a:t>
            </a:r>
            <a:r>
              <a:rPr lang="en-US" sz="2000" dirty="0" err="1"/>
              <a:t>uncentrifuged</a:t>
            </a:r>
            <a:r>
              <a:rPr lang="en-US" sz="2000" dirty="0"/>
              <a:t> for longer than indicated time</a:t>
            </a:r>
          </a:p>
          <a:p>
            <a:pPr marL="292608" lvl="1" indent="0">
              <a:lnSpc>
                <a:spcPct val="150000"/>
              </a:lnSpc>
              <a:buNone/>
            </a:pPr>
            <a:endParaRPr lang="en-US" sz="1900" i="1" dirty="0"/>
          </a:p>
        </p:txBody>
      </p:sp>
    </p:spTree>
    <p:extLst>
      <p:ext uri="{BB962C8B-B14F-4D97-AF65-F5344CB8AC3E}">
        <p14:creationId xmlns:p14="http://schemas.microsoft.com/office/powerpoint/2010/main" val="80354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Frozen</a:t>
            </a:r>
          </a:p>
        </p:txBody>
      </p:sp>
      <p:sp>
        <p:nvSpPr>
          <p:cNvPr id="3" name="Content Placeholder 2"/>
          <p:cNvSpPr>
            <a:spLocks noGrp="1"/>
          </p:cNvSpPr>
          <p:nvPr>
            <p:ph idx="1"/>
          </p:nvPr>
        </p:nvSpPr>
        <p:spPr>
          <a:xfrm>
            <a:off x="1097280" y="1845733"/>
            <a:ext cx="8036635" cy="4662071"/>
          </a:xfrm>
        </p:spPr>
        <p:txBody>
          <a:bodyPr>
            <a:normAutofit/>
          </a:bodyPr>
          <a:lstStyle/>
          <a:p>
            <a:pPr marL="292608" lvl="1" indent="0">
              <a:buNone/>
            </a:pPr>
            <a:r>
              <a:rPr lang="en-US" sz="2400" dirty="0"/>
              <a:t>Packing and Shipping Frozen Samples</a:t>
            </a:r>
          </a:p>
          <a:p>
            <a:pPr marL="635508" lvl="1" indent="-342900">
              <a:lnSpc>
                <a:spcPct val="150000"/>
              </a:lnSpc>
            </a:pPr>
            <a:r>
              <a:rPr lang="en-US" sz="2000" dirty="0"/>
              <a:t>Ship frozen samples on dry ice</a:t>
            </a:r>
          </a:p>
          <a:p>
            <a:pPr marL="635508" lvl="1" indent="-342900">
              <a:lnSpc>
                <a:spcPct val="150000"/>
              </a:lnSpc>
            </a:pPr>
            <a:r>
              <a:rPr lang="en-US" sz="2000" dirty="0"/>
              <a:t>Frozen samples should be shipped </a:t>
            </a:r>
            <a:r>
              <a:rPr lang="en-US" sz="2000" b="1" i="1" dirty="0"/>
              <a:t>only</a:t>
            </a:r>
            <a:r>
              <a:rPr lang="en-US" sz="2000" i="1" dirty="0"/>
              <a:t> </a:t>
            </a:r>
            <a:r>
              <a:rPr lang="en-US" sz="2000" dirty="0"/>
              <a:t>Monday through Wednesday</a:t>
            </a:r>
          </a:p>
          <a:p>
            <a:pPr marL="635508" lvl="1" indent="-342900">
              <a:lnSpc>
                <a:spcPct val="150000"/>
              </a:lnSpc>
            </a:pPr>
            <a:r>
              <a:rPr lang="en-US" sz="2000" dirty="0"/>
              <a:t>Always fill carton to </a:t>
            </a:r>
            <a:r>
              <a:rPr lang="en-US" sz="2000" b="1" dirty="0"/>
              <a:t>top</a:t>
            </a:r>
            <a:r>
              <a:rPr lang="en-US" sz="2000" dirty="0"/>
              <a:t> with dry ice</a:t>
            </a:r>
          </a:p>
          <a:p>
            <a:pPr marL="635508" lvl="1" indent="-342900">
              <a:lnSpc>
                <a:spcPct val="150000"/>
              </a:lnSpc>
            </a:pPr>
            <a:r>
              <a:rPr lang="en-US" sz="2000" dirty="0"/>
              <a:t>Do not pack shipment until the day of pickup</a:t>
            </a:r>
          </a:p>
          <a:p>
            <a:pPr marL="292608" lvl="1" indent="0">
              <a:lnSpc>
                <a:spcPct val="150000"/>
              </a:lnSpc>
              <a:buNone/>
            </a:pPr>
            <a:endParaRPr lang="en-US" sz="1900" i="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915" y="2824203"/>
            <a:ext cx="2615684" cy="3153265"/>
          </a:xfrm>
          <a:prstGeom prst="rect">
            <a:avLst/>
          </a:prstGeom>
        </p:spPr>
      </p:pic>
    </p:spTree>
    <p:extLst>
      <p:ext uri="{BB962C8B-B14F-4D97-AF65-F5344CB8AC3E}">
        <p14:creationId xmlns:p14="http://schemas.microsoft.com/office/powerpoint/2010/main" val="337807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Specimen Uniformity and Quality</a:t>
            </a:r>
          </a:p>
        </p:txBody>
      </p:sp>
      <p:sp>
        <p:nvSpPr>
          <p:cNvPr id="3" name="Text Placeholder 2"/>
          <p:cNvSpPr>
            <a:spLocks noGrp="1"/>
          </p:cNvSpPr>
          <p:nvPr>
            <p:ph type="body" idx="1"/>
          </p:nvPr>
        </p:nvSpPr>
        <p:spPr/>
        <p:txBody>
          <a:bodyPr>
            <a:normAutofit/>
          </a:bodyPr>
          <a:lstStyle/>
          <a:p>
            <a:r>
              <a:rPr lang="en-US" sz="2200" dirty="0"/>
              <a:t>General Reminders</a:t>
            </a:r>
          </a:p>
        </p:txBody>
      </p:sp>
    </p:spTree>
    <p:extLst>
      <p:ext uri="{BB962C8B-B14F-4D97-AF65-F5344CB8AC3E}">
        <p14:creationId xmlns:p14="http://schemas.microsoft.com/office/powerpoint/2010/main" val="325770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Shipping Samples: Frozen</a:t>
            </a:r>
          </a:p>
        </p:txBody>
      </p:sp>
      <p:pic>
        <p:nvPicPr>
          <p:cNvPr id="18" name="Content Placeholder 17"/>
          <p:cNvPicPr>
            <a:picLocks noGrp="1" noChangeAspect="1"/>
          </p:cNvPicPr>
          <p:nvPr>
            <p:ph sz="half" idx="4294967295"/>
          </p:nvPr>
        </p:nvPicPr>
        <p:blipFill>
          <a:blip r:embed="rId3"/>
          <a:stretch>
            <a:fillRect/>
          </a:stretch>
        </p:blipFill>
        <p:spPr>
          <a:xfrm rot="16200000">
            <a:off x="8549842" y="2918095"/>
            <a:ext cx="3402012" cy="2547938"/>
          </a:xfrm>
          <a:prstGeom prst="rect">
            <a:avLst/>
          </a:prstGeom>
          <a:effectLst>
            <a:outerShdw blurRad="50800" dist="38100" dir="16200000" rotWithShape="0">
              <a:prstClr val="black">
                <a:alpha val="40000"/>
              </a:prstClr>
            </a:outerShdw>
          </a:effectLst>
        </p:spPr>
      </p:pic>
      <p:pic>
        <p:nvPicPr>
          <p:cNvPr id="8" name="Picture 7"/>
          <p:cNvPicPr>
            <a:picLocks noChangeAspect="1"/>
          </p:cNvPicPr>
          <p:nvPr/>
        </p:nvPicPr>
        <p:blipFill>
          <a:blip r:embed="rId4"/>
          <a:stretch>
            <a:fillRect/>
          </a:stretch>
        </p:blipFill>
        <p:spPr>
          <a:xfrm>
            <a:off x="6585977" y="2447253"/>
            <a:ext cx="2328054" cy="3512503"/>
          </a:xfrm>
          <a:prstGeom prst="rect">
            <a:avLst/>
          </a:prstGeom>
        </p:spPr>
      </p:pic>
      <p:sp>
        <p:nvSpPr>
          <p:cNvPr id="12" name="Content Placeholder 2"/>
          <p:cNvSpPr>
            <a:spLocks noGrp="1"/>
          </p:cNvSpPr>
          <p:nvPr>
            <p:ph idx="1"/>
          </p:nvPr>
        </p:nvSpPr>
        <p:spPr>
          <a:xfrm>
            <a:off x="1097280" y="1861027"/>
            <a:ext cx="8036635" cy="4662071"/>
          </a:xfrm>
        </p:spPr>
        <p:txBody>
          <a:bodyPr>
            <a:normAutofit/>
          </a:bodyPr>
          <a:lstStyle/>
          <a:p>
            <a:pPr marL="292608" lvl="1" indent="0">
              <a:buNone/>
            </a:pPr>
            <a:r>
              <a:rPr lang="en-US" sz="2400" dirty="0"/>
              <a:t>Packing and Shipping Frozen Samples</a:t>
            </a:r>
          </a:p>
          <a:p>
            <a:pPr marL="635508" lvl="1" indent="-342900">
              <a:lnSpc>
                <a:spcPct val="150000"/>
              </a:lnSpc>
            </a:pPr>
            <a:r>
              <a:rPr lang="en-US" sz="2000" dirty="0"/>
              <a:t>Shippers use approx. 10lbs of dry ice</a:t>
            </a:r>
          </a:p>
          <a:p>
            <a:pPr marL="635508" lvl="1" indent="-342900">
              <a:lnSpc>
                <a:spcPct val="150000"/>
              </a:lnSpc>
            </a:pPr>
            <a:r>
              <a:rPr lang="en-US" sz="2000" dirty="0"/>
              <a:t>Place layer of dry ice in between </a:t>
            </a:r>
            <a:r>
              <a:rPr lang="en-US" sz="2000" dirty="0" err="1"/>
              <a:t>cryoboxes</a:t>
            </a:r>
            <a:endParaRPr lang="en-US" sz="2000" dirty="0"/>
          </a:p>
          <a:p>
            <a:pPr marL="292608" lvl="1" indent="0">
              <a:lnSpc>
                <a:spcPct val="150000"/>
              </a:lnSpc>
              <a:buNone/>
            </a:pPr>
            <a:endParaRPr lang="en-US" sz="1900" i="1" dirty="0"/>
          </a:p>
        </p:txBody>
      </p:sp>
    </p:spTree>
    <p:extLst>
      <p:ext uri="{BB962C8B-B14F-4D97-AF65-F5344CB8AC3E}">
        <p14:creationId xmlns:p14="http://schemas.microsoft.com/office/powerpoint/2010/main" val="96145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29" y="365127"/>
            <a:ext cx="7705725" cy="1325563"/>
          </a:xfrm>
        </p:spPr>
        <p:txBody>
          <a:bodyPr>
            <a:normAutofit/>
          </a:bodyPr>
          <a:lstStyle/>
          <a:p>
            <a:r>
              <a:rPr lang="en-US" sz="4400" dirty="0">
                <a:solidFill>
                  <a:schemeClr val="tx1"/>
                </a:solidFill>
              </a:rPr>
              <a:t>Shipping Frozen Samples</a:t>
            </a:r>
          </a:p>
        </p:txBody>
      </p:sp>
      <p:sp>
        <p:nvSpPr>
          <p:cNvPr id="4" name="Content Placeholder 2"/>
          <p:cNvSpPr>
            <a:spLocks noGrp="1"/>
          </p:cNvSpPr>
          <p:nvPr>
            <p:ph idx="1"/>
          </p:nvPr>
        </p:nvSpPr>
        <p:spPr>
          <a:xfrm>
            <a:off x="1949451" y="1835785"/>
            <a:ext cx="5275761" cy="4351338"/>
          </a:xfrm>
        </p:spPr>
        <p:txBody>
          <a:bodyPr>
            <a:normAutofit/>
          </a:bodyPr>
          <a:lstStyle/>
          <a:p>
            <a:pPr>
              <a:lnSpc>
                <a:spcPct val="100000"/>
              </a:lnSpc>
              <a:spcBef>
                <a:spcPts val="0"/>
              </a:spcBef>
            </a:pPr>
            <a:r>
              <a:rPr lang="en-US" sz="2800" dirty="0"/>
              <a:t>Hold packaged samples in a -80°C freezer until pickup.</a:t>
            </a:r>
          </a:p>
          <a:p>
            <a:pPr>
              <a:lnSpc>
                <a:spcPct val="100000"/>
              </a:lnSpc>
              <a:spcBef>
                <a:spcPts val="0"/>
              </a:spcBef>
            </a:pPr>
            <a:endParaRPr lang="en-US" sz="2800" dirty="0"/>
          </a:p>
          <a:p>
            <a:pPr>
              <a:lnSpc>
                <a:spcPct val="100000"/>
              </a:lnSpc>
              <a:spcBef>
                <a:spcPts val="0"/>
              </a:spcBef>
            </a:pPr>
            <a:r>
              <a:rPr lang="en-US" sz="2800" b="1" i="1" dirty="0"/>
              <a:t>Samples should be received at BioSEND within 2 weeks of collection.</a:t>
            </a:r>
          </a:p>
          <a:p>
            <a:pPr marL="0" indent="0">
              <a:buNone/>
            </a:pPr>
            <a:endParaRPr lang="en-US" sz="2800" dirty="0"/>
          </a:p>
        </p:txBody>
      </p:sp>
      <p:pic>
        <p:nvPicPr>
          <p:cNvPr id="5" name="Picture 4"/>
          <p:cNvPicPr>
            <a:picLocks noChangeAspect="1"/>
          </p:cNvPicPr>
          <p:nvPr/>
        </p:nvPicPr>
        <p:blipFill>
          <a:blip r:embed="rId2"/>
          <a:stretch>
            <a:fillRect/>
          </a:stretch>
        </p:blipFill>
        <p:spPr>
          <a:xfrm>
            <a:off x="7341150" y="1835785"/>
            <a:ext cx="2698200" cy="3996056"/>
          </a:xfrm>
          <a:prstGeom prst="rect">
            <a:avLst/>
          </a:prstGeom>
        </p:spPr>
      </p:pic>
    </p:spTree>
    <p:extLst>
      <p:ext uri="{BB962C8B-B14F-4D97-AF65-F5344CB8AC3E}">
        <p14:creationId xmlns:p14="http://schemas.microsoft.com/office/powerpoint/2010/main" val="379885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Shipping Samples</a:t>
            </a:r>
          </a:p>
        </p:txBody>
      </p:sp>
      <p:sp>
        <p:nvSpPr>
          <p:cNvPr id="3" name="Content Placeholder 2"/>
          <p:cNvSpPr>
            <a:spLocks noGrp="1"/>
          </p:cNvSpPr>
          <p:nvPr>
            <p:ph idx="1"/>
          </p:nvPr>
        </p:nvSpPr>
        <p:spPr>
          <a:xfrm>
            <a:off x="4800600" y="395926"/>
            <a:ext cx="6492240" cy="5593394"/>
          </a:xfrm>
        </p:spPr>
        <p:txBody>
          <a:bodyPr>
            <a:normAutofit/>
          </a:bodyPr>
          <a:lstStyle/>
          <a:p>
            <a:pPr marL="292608" lvl="1" indent="0">
              <a:buNone/>
            </a:pPr>
            <a:r>
              <a:rPr lang="en-US" sz="2000" dirty="0"/>
              <a:t>Class 9 Dry Ice Label should not be covered with other stickers and must be completed, or courier will reject/return your package!</a:t>
            </a:r>
          </a:p>
        </p:txBody>
      </p:sp>
      <p:sp>
        <p:nvSpPr>
          <p:cNvPr id="17" name="Text Placeholder 16"/>
          <p:cNvSpPr>
            <a:spLocks noGrp="1"/>
          </p:cNvSpPr>
          <p:nvPr>
            <p:ph type="body" sz="half" idx="2"/>
          </p:nvPr>
        </p:nvSpPr>
        <p:spPr/>
        <p:txBody>
          <a:bodyPr/>
          <a:lstStyle/>
          <a:p>
            <a:r>
              <a:rPr lang="en-US" sz="1600" dirty="0"/>
              <a:t>Packing and Shipping Frozen Samples</a:t>
            </a:r>
          </a:p>
        </p:txBody>
      </p:sp>
      <p:pic>
        <p:nvPicPr>
          <p:cNvPr id="5" name="Picture 4" descr="class 9 dry ice label blank scanned.jpg"/>
          <p:cNvPicPr>
            <a:picLocks noChangeAspect="1"/>
          </p:cNvPicPr>
          <p:nvPr/>
        </p:nvPicPr>
        <p:blipFill>
          <a:blip r:embed="rId3" cstate="print"/>
          <a:srcRect l="2281" t="1092" r="1499" b="35556"/>
          <a:stretch>
            <a:fillRect/>
          </a:stretch>
        </p:blipFill>
        <p:spPr>
          <a:xfrm>
            <a:off x="6002594" y="1569720"/>
            <a:ext cx="4343400" cy="4419600"/>
          </a:xfrm>
          <a:prstGeom prst="rect">
            <a:avLst/>
          </a:prstGeom>
          <a:ln>
            <a:noFill/>
          </a:ln>
        </p:spPr>
      </p:pic>
      <p:pic>
        <p:nvPicPr>
          <p:cNvPr id="6" name="Picture 2" descr="C:\Users\johnathan\Downloads\image.jpeg"/>
          <p:cNvPicPr>
            <a:picLocks noChangeAspect="1" noChangeArrowheads="1"/>
          </p:cNvPicPr>
          <p:nvPr/>
        </p:nvPicPr>
        <p:blipFill>
          <a:blip r:embed="rId4" cstate="print">
            <a:biLevel thresh="50000"/>
          </a:blip>
          <a:srcRect/>
          <a:stretch>
            <a:fillRect/>
          </a:stretch>
        </p:blipFill>
        <p:spPr bwMode="auto">
          <a:xfrm>
            <a:off x="5850194" y="1417320"/>
            <a:ext cx="4648200" cy="4572000"/>
          </a:xfrm>
          <a:prstGeom prst="diamond">
            <a:avLst/>
          </a:prstGeom>
          <a:noFill/>
        </p:spPr>
      </p:pic>
      <p:sp>
        <p:nvSpPr>
          <p:cNvPr id="7" name="Rectangle 6"/>
          <p:cNvSpPr/>
          <p:nvPr/>
        </p:nvSpPr>
        <p:spPr>
          <a:xfrm>
            <a:off x="6002594" y="5074920"/>
            <a:ext cx="1524000"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Verdana" pitchFamily="34" charset="0"/>
              <a:ea typeface="Verdana" pitchFamily="34" charset="0"/>
              <a:cs typeface="Verdana" pitchFamily="34" charset="0"/>
            </a:endParaRPr>
          </a:p>
        </p:txBody>
      </p:sp>
      <p:sp>
        <p:nvSpPr>
          <p:cNvPr id="8" name="TextBox 7"/>
          <p:cNvSpPr txBox="1"/>
          <p:nvPr/>
        </p:nvSpPr>
        <p:spPr>
          <a:xfrm>
            <a:off x="4698591" y="4754666"/>
            <a:ext cx="1160206" cy="584775"/>
          </a:xfrm>
          <a:prstGeom prst="rect">
            <a:avLst/>
          </a:prstGeom>
          <a:noFill/>
        </p:spPr>
        <p:txBody>
          <a:bodyPr wrap="square" rtlCol="0">
            <a:spAutoFit/>
          </a:bodyPr>
          <a:lstStyle/>
          <a:p>
            <a:pPr algn="ctr"/>
            <a:r>
              <a:rPr lang="en-US" sz="1600">
                <a:solidFill>
                  <a:srgbClr val="C00000"/>
                </a:solidFill>
                <a:ea typeface="Verdana" panose="020B0604030504040204" pitchFamily="34" charset="0"/>
                <a:cs typeface="Verdana" panose="020B0604030504040204" pitchFamily="34" charset="0"/>
              </a:rPr>
              <a:t>Your name  &amp; address</a:t>
            </a:r>
          </a:p>
        </p:txBody>
      </p:sp>
      <p:cxnSp>
        <p:nvCxnSpPr>
          <p:cNvPr id="9" name="Straight Arrow Connector 8"/>
          <p:cNvCxnSpPr/>
          <p:nvPr/>
        </p:nvCxnSpPr>
        <p:spPr>
          <a:xfrm>
            <a:off x="5332033" y="5358010"/>
            <a:ext cx="564864" cy="153185"/>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8194" y="5042964"/>
            <a:ext cx="1447800" cy="8701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Verdana" pitchFamily="34" charset="0"/>
              <a:ea typeface="Verdana" pitchFamily="34" charset="0"/>
              <a:cs typeface="Verdana" pitchFamily="34" charset="0"/>
            </a:endParaRPr>
          </a:p>
        </p:txBody>
      </p:sp>
      <p:sp>
        <p:nvSpPr>
          <p:cNvPr id="11" name="TextBox 10"/>
          <p:cNvSpPr txBox="1"/>
          <p:nvPr/>
        </p:nvSpPr>
        <p:spPr>
          <a:xfrm>
            <a:off x="10458979" y="4615642"/>
            <a:ext cx="1485231" cy="584775"/>
          </a:xfrm>
          <a:prstGeom prst="rect">
            <a:avLst/>
          </a:prstGeom>
          <a:noFill/>
        </p:spPr>
        <p:txBody>
          <a:bodyPr wrap="square" rtlCol="0">
            <a:spAutoFit/>
          </a:bodyPr>
          <a:lstStyle/>
          <a:p>
            <a:r>
              <a:rPr lang="en-US" sz="1600">
                <a:solidFill>
                  <a:srgbClr val="C00000"/>
                </a:solidFill>
                <a:ea typeface="Verdana" pitchFamily="34" charset="0"/>
                <a:cs typeface="Verdana" pitchFamily="34" charset="0"/>
              </a:rPr>
              <a:t>IU information and address</a:t>
            </a:r>
          </a:p>
        </p:txBody>
      </p:sp>
      <p:cxnSp>
        <p:nvCxnSpPr>
          <p:cNvPr id="12" name="Straight Arrow Connector 11"/>
          <p:cNvCxnSpPr>
            <a:endCxn id="10" idx="3"/>
          </p:cNvCxnSpPr>
          <p:nvPr/>
        </p:nvCxnSpPr>
        <p:spPr>
          <a:xfrm flipH="1">
            <a:off x="10345994" y="5190628"/>
            <a:ext cx="714682" cy="287414"/>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73097" y="4465320"/>
            <a:ext cx="1096297"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Verdana" pitchFamily="34" charset="0"/>
              <a:ea typeface="Verdana" pitchFamily="34" charset="0"/>
              <a:cs typeface="Verdana" pitchFamily="34" charset="0"/>
            </a:endParaRPr>
          </a:p>
        </p:txBody>
      </p:sp>
      <p:sp>
        <p:nvSpPr>
          <p:cNvPr id="14" name="TextBox 13"/>
          <p:cNvSpPr txBox="1"/>
          <p:nvPr/>
        </p:nvSpPr>
        <p:spPr>
          <a:xfrm>
            <a:off x="4766188" y="3454057"/>
            <a:ext cx="1160206" cy="830997"/>
          </a:xfrm>
          <a:prstGeom prst="rect">
            <a:avLst/>
          </a:prstGeom>
          <a:noFill/>
        </p:spPr>
        <p:txBody>
          <a:bodyPr wrap="square" rtlCol="0">
            <a:spAutoFit/>
          </a:bodyPr>
          <a:lstStyle/>
          <a:p>
            <a:r>
              <a:rPr lang="en-US" sz="1600">
                <a:solidFill>
                  <a:srgbClr val="C00000"/>
                </a:solidFill>
                <a:ea typeface="Verdana" panose="020B0604030504040204" pitchFamily="34" charset="0"/>
                <a:cs typeface="Verdana" panose="020B0604030504040204" pitchFamily="34" charset="0"/>
              </a:rPr>
              <a:t>Net weight of dry ice in </a:t>
            </a:r>
            <a:r>
              <a:rPr lang="en-US" sz="1600" b="1">
                <a:solidFill>
                  <a:srgbClr val="C00000"/>
                </a:solidFill>
                <a:ea typeface="Verdana" panose="020B0604030504040204" pitchFamily="34" charset="0"/>
                <a:cs typeface="Verdana" panose="020B0604030504040204" pitchFamily="34" charset="0"/>
              </a:rPr>
              <a:t>kg</a:t>
            </a:r>
          </a:p>
        </p:txBody>
      </p:sp>
      <p:cxnSp>
        <p:nvCxnSpPr>
          <p:cNvPr id="15" name="Straight Arrow Connector 14"/>
          <p:cNvCxnSpPr/>
          <p:nvPr/>
        </p:nvCxnSpPr>
        <p:spPr>
          <a:xfrm>
            <a:off x="5304503" y="4120929"/>
            <a:ext cx="592394" cy="344391"/>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26394" y="1493520"/>
            <a:ext cx="44958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90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a:t>
            </a:r>
          </a:p>
        </p:txBody>
      </p:sp>
      <p:sp>
        <p:nvSpPr>
          <p:cNvPr id="4" name="Text Placeholder 3"/>
          <p:cNvSpPr>
            <a:spLocks noGrp="1"/>
          </p:cNvSpPr>
          <p:nvPr>
            <p:ph type="body" sz="half" idx="2"/>
          </p:nvPr>
        </p:nvSpPr>
        <p:spPr>
          <a:xfrm>
            <a:off x="457200" y="2880360"/>
            <a:ext cx="2432957" cy="3424844"/>
          </a:xfrm>
        </p:spPr>
        <p:txBody>
          <a:bodyPr/>
          <a:lstStyle/>
          <a:p>
            <a:r>
              <a:rPr lang="en-US" dirty="0"/>
              <a:t>UPS resources available on </a:t>
            </a:r>
            <a:r>
              <a:rPr lang="en-US" dirty="0" err="1"/>
              <a:t>BioSEND</a:t>
            </a:r>
            <a:r>
              <a:rPr lang="en-US" dirty="0"/>
              <a:t> website</a:t>
            </a:r>
          </a:p>
        </p:txBody>
      </p:sp>
      <p:pic>
        <p:nvPicPr>
          <p:cNvPr id="5" name="Picture 4"/>
          <p:cNvPicPr>
            <a:picLocks noChangeAspect="1"/>
          </p:cNvPicPr>
          <p:nvPr/>
        </p:nvPicPr>
        <p:blipFill>
          <a:blip r:embed="rId3"/>
          <a:stretch>
            <a:fillRect/>
          </a:stretch>
        </p:blipFill>
        <p:spPr>
          <a:xfrm>
            <a:off x="3077709" y="2035629"/>
            <a:ext cx="9223147" cy="3303814"/>
          </a:xfrm>
          <a:prstGeom prst="rect">
            <a:avLst/>
          </a:prstGeom>
          <a:ln>
            <a:solidFill>
              <a:schemeClr val="accent1"/>
            </a:solidFill>
          </a:ln>
        </p:spPr>
      </p:pic>
      <p:sp>
        <p:nvSpPr>
          <p:cNvPr id="7" name="Right Arrow 6"/>
          <p:cNvSpPr/>
          <p:nvPr/>
        </p:nvSpPr>
        <p:spPr>
          <a:xfrm>
            <a:off x="8411068" y="3622468"/>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133482" y="2299854"/>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80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a:t>
            </a:r>
          </a:p>
        </p:txBody>
      </p:sp>
      <p:sp>
        <p:nvSpPr>
          <p:cNvPr id="4" name="Text Placeholder 3"/>
          <p:cNvSpPr>
            <a:spLocks noGrp="1"/>
          </p:cNvSpPr>
          <p:nvPr>
            <p:ph type="body" sz="half" idx="2"/>
          </p:nvPr>
        </p:nvSpPr>
        <p:spPr/>
        <p:txBody>
          <a:bodyPr/>
          <a:lstStyle/>
          <a:p>
            <a:r>
              <a:rPr lang="en-US" dirty="0"/>
              <a:t>Links on this page to generate </a:t>
            </a:r>
            <a:r>
              <a:rPr lang="en-US" dirty="0" err="1"/>
              <a:t>airwaybills</a:t>
            </a:r>
            <a:r>
              <a:rPr lang="en-US" dirty="0"/>
              <a:t>, schedule pickups, request account, and view a guide for using the UPS </a:t>
            </a:r>
            <a:r>
              <a:rPr lang="en-US" dirty="0" err="1"/>
              <a:t>ShipExec</a:t>
            </a:r>
            <a:r>
              <a:rPr lang="en-US" dirty="0"/>
              <a:t> Thin Client system. </a:t>
            </a:r>
          </a:p>
        </p:txBody>
      </p:sp>
      <p:pic>
        <p:nvPicPr>
          <p:cNvPr id="3" name="Picture 2"/>
          <p:cNvPicPr>
            <a:picLocks noChangeAspect="1"/>
          </p:cNvPicPr>
          <p:nvPr/>
        </p:nvPicPr>
        <p:blipFill>
          <a:blip r:embed="rId3"/>
          <a:stretch>
            <a:fillRect/>
          </a:stretch>
        </p:blipFill>
        <p:spPr>
          <a:xfrm>
            <a:off x="3771899" y="208189"/>
            <a:ext cx="8083554" cy="6323869"/>
          </a:xfrm>
          <a:prstGeom prst="rect">
            <a:avLst/>
          </a:prstGeom>
          <a:ln>
            <a:solidFill>
              <a:schemeClr val="accent1">
                <a:shade val="50000"/>
              </a:schemeClr>
            </a:solidFill>
          </a:ln>
        </p:spPr>
      </p:pic>
    </p:spTree>
    <p:extLst>
      <p:ext uri="{BB962C8B-B14F-4D97-AF65-F5344CB8AC3E}">
        <p14:creationId xmlns:p14="http://schemas.microsoft.com/office/powerpoint/2010/main" val="3201908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Notification</a:t>
            </a:r>
          </a:p>
        </p:txBody>
      </p:sp>
      <p:sp>
        <p:nvSpPr>
          <p:cNvPr id="12" name="Content Placeholder 2"/>
          <p:cNvSpPr>
            <a:spLocks noGrp="1"/>
          </p:cNvSpPr>
          <p:nvPr>
            <p:ph idx="1"/>
          </p:nvPr>
        </p:nvSpPr>
        <p:spPr>
          <a:xfrm>
            <a:off x="1097280" y="1861027"/>
            <a:ext cx="8036635" cy="4662071"/>
          </a:xfrm>
        </p:spPr>
        <p:txBody>
          <a:bodyPr>
            <a:normAutofit/>
          </a:bodyPr>
          <a:lstStyle/>
          <a:p>
            <a:pPr marL="292608" lvl="1" indent="0">
              <a:buNone/>
            </a:pPr>
            <a:r>
              <a:rPr lang="en-US" sz="2400" dirty="0"/>
              <a:t>Please notify </a:t>
            </a:r>
            <a:r>
              <a:rPr lang="en-US" sz="2400" dirty="0" err="1"/>
              <a:t>BioSEND</a:t>
            </a:r>
            <a:r>
              <a:rPr lang="en-US" sz="2400" dirty="0"/>
              <a:t> </a:t>
            </a:r>
            <a:r>
              <a:rPr lang="en-US" sz="2400" b="1" dirty="0"/>
              <a:t>ahead</a:t>
            </a:r>
            <a:r>
              <a:rPr lang="en-US" sz="2400" dirty="0"/>
              <a:t> of shipment</a:t>
            </a:r>
          </a:p>
          <a:p>
            <a:pPr marL="635508" lvl="1" indent="-342900">
              <a:lnSpc>
                <a:spcPct val="150000"/>
              </a:lnSpc>
            </a:pPr>
            <a:r>
              <a:rPr lang="en-US" sz="2000" dirty="0"/>
              <a:t>Email </a:t>
            </a:r>
            <a:r>
              <a:rPr lang="en-US" sz="2000" dirty="0">
                <a:hlinkClick r:id="rId3"/>
              </a:rPr>
              <a:t>biosend@iu.edu</a:t>
            </a:r>
            <a:r>
              <a:rPr lang="en-US" sz="2000" dirty="0"/>
              <a:t> with copy of Sample Form and tracking number</a:t>
            </a:r>
          </a:p>
          <a:p>
            <a:pPr marL="635508" lvl="1" indent="-342900">
              <a:lnSpc>
                <a:spcPct val="150000"/>
              </a:lnSpc>
            </a:pPr>
            <a:r>
              <a:rPr lang="en-US" sz="2000" dirty="0"/>
              <a:t>OR use Online Sample form on biosend.org </a:t>
            </a:r>
          </a:p>
          <a:p>
            <a:pPr marL="292608" lvl="1" indent="0">
              <a:lnSpc>
                <a:spcPct val="150000"/>
              </a:lnSpc>
              <a:buNone/>
            </a:pPr>
            <a:endParaRPr lang="en-US" sz="1900" i="1" dirty="0"/>
          </a:p>
        </p:txBody>
      </p:sp>
    </p:spTree>
    <p:extLst>
      <p:ext uri="{BB962C8B-B14F-4D97-AF65-F5344CB8AC3E}">
        <p14:creationId xmlns:p14="http://schemas.microsoft.com/office/powerpoint/2010/main" val="38118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Sample Form</a:t>
            </a:r>
          </a:p>
        </p:txBody>
      </p:sp>
      <p:pic>
        <p:nvPicPr>
          <p:cNvPr id="3" name="Picture 2"/>
          <p:cNvPicPr>
            <a:picLocks noChangeAspect="1"/>
          </p:cNvPicPr>
          <p:nvPr/>
        </p:nvPicPr>
        <p:blipFill>
          <a:blip r:embed="rId3"/>
          <a:stretch>
            <a:fillRect/>
          </a:stretch>
        </p:blipFill>
        <p:spPr>
          <a:xfrm>
            <a:off x="3111137" y="1857102"/>
            <a:ext cx="5373037" cy="4351993"/>
          </a:xfrm>
          <a:prstGeom prst="rect">
            <a:avLst/>
          </a:prstGeom>
          <a:ln>
            <a:solidFill>
              <a:schemeClr val="accent1"/>
            </a:solidFill>
          </a:ln>
        </p:spPr>
      </p:pic>
      <p:sp>
        <p:nvSpPr>
          <p:cNvPr id="6" name="Right Arrow 5"/>
          <p:cNvSpPr/>
          <p:nvPr/>
        </p:nvSpPr>
        <p:spPr>
          <a:xfrm rot="10800000">
            <a:off x="8307654" y="3236025"/>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8131134" y="4237511"/>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8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Sample Form</a:t>
            </a:r>
          </a:p>
        </p:txBody>
      </p:sp>
      <p:pic>
        <p:nvPicPr>
          <p:cNvPr id="4" name="Picture 3"/>
          <p:cNvPicPr>
            <a:picLocks noChangeAspect="1"/>
          </p:cNvPicPr>
          <p:nvPr/>
        </p:nvPicPr>
        <p:blipFill>
          <a:blip r:embed="rId3"/>
          <a:stretch>
            <a:fillRect/>
          </a:stretch>
        </p:blipFill>
        <p:spPr>
          <a:xfrm>
            <a:off x="1790700" y="1836964"/>
            <a:ext cx="4733414" cy="4548578"/>
          </a:xfrm>
          <a:prstGeom prst="rect">
            <a:avLst/>
          </a:prstGeom>
          <a:ln>
            <a:solidFill>
              <a:schemeClr val="accent1">
                <a:shade val="50000"/>
              </a:schemeClr>
            </a:solidFill>
          </a:ln>
        </p:spPr>
      </p:pic>
      <p:pic>
        <p:nvPicPr>
          <p:cNvPr id="5" name="Picture 4"/>
          <p:cNvPicPr>
            <a:picLocks noChangeAspect="1"/>
          </p:cNvPicPr>
          <p:nvPr/>
        </p:nvPicPr>
        <p:blipFill>
          <a:blip r:embed="rId4"/>
          <a:stretch>
            <a:fillRect/>
          </a:stretch>
        </p:blipFill>
        <p:spPr>
          <a:xfrm>
            <a:off x="6524114" y="1836964"/>
            <a:ext cx="4376069" cy="3733120"/>
          </a:xfrm>
          <a:prstGeom prst="rect">
            <a:avLst/>
          </a:prstGeom>
          <a:ln>
            <a:solidFill>
              <a:schemeClr val="accent1">
                <a:shade val="50000"/>
              </a:schemeClr>
            </a:solidFill>
          </a:ln>
        </p:spPr>
      </p:pic>
    </p:spTree>
    <p:extLst>
      <p:ext uri="{BB962C8B-B14F-4D97-AF65-F5344CB8AC3E}">
        <p14:creationId xmlns:p14="http://schemas.microsoft.com/office/powerpoint/2010/main" val="74155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Closures</a:t>
            </a:r>
          </a:p>
        </p:txBody>
      </p:sp>
      <p:sp>
        <p:nvSpPr>
          <p:cNvPr id="4" name="Content Placeholder 2">
            <a:extLst>
              <a:ext uri="{FF2B5EF4-FFF2-40B4-BE49-F238E27FC236}">
                <a16:creationId xmlns:a16="http://schemas.microsoft.com/office/drawing/2014/main" id="{BBE1C88F-FDA5-45BB-9D51-FEBA0E405782}"/>
              </a:ext>
            </a:extLst>
          </p:cNvPr>
          <p:cNvSpPr>
            <a:spLocks noGrp="1"/>
          </p:cNvSpPr>
          <p:nvPr>
            <p:ph idx="1"/>
          </p:nvPr>
        </p:nvSpPr>
        <p:spPr>
          <a:xfrm>
            <a:off x="1154083" y="5099463"/>
            <a:ext cx="9944793" cy="936666"/>
          </a:xfrm>
        </p:spPr>
        <p:txBody>
          <a:bodyPr>
            <a:normAutofit/>
          </a:bodyPr>
          <a:lstStyle/>
          <a:p>
            <a:r>
              <a:rPr lang="en-US" dirty="0"/>
              <a:t>Please also consider weather when shipping. UPS will post service updates on their webpage. Reach out to </a:t>
            </a:r>
            <a:r>
              <a:rPr lang="en-US" dirty="0" err="1"/>
              <a:t>BioSEND</a:t>
            </a:r>
            <a:r>
              <a:rPr lang="en-US" dirty="0"/>
              <a:t> if you an unsure if it is safe to ship. </a:t>
            </a:r>
          </a:p>
        </p:txBody>
      </p:sp>
      <p:graphicFrame>
        <p:nvGraphicFramePr>
          <p:cNvPr id="5" name="Table 4">
            <a:extLst>
              <a:ext uri="{FF2B5EF4-FFF2-40B4-BE49-F238E27FC236}">
                <a16:creationId xmlns:a16="http://schemas.microsoft.com/office/drawing/2014/main" id="{B613A165-D392-47FA-93AA-097EEA6CBDFB}"/>
              </a:ext>
            </a:extLst>
          </p:cNvPr>
          <p:cNvGraphicFramePr>
            <a:graphicFrameLocks noGrp="1"/>
          </p:cNvGraphicFramePr>
          <p:nvPr>
            <p:extLst>
              <p:ext uri="{D42A27DB-BD31-4B8C-83A1-F6EECF244321}">
                <p14:modId xmlns:p14="http://schemas.microsoft.com/office/powerpoint/2010/main" val="798308868"/>
              </p:ext>
            </p:extLst>
          </p:nvPr>
        </p:nvGraphicFramePr>
        <p:xfrm>
          <a:off x="1154083" y="1780948"/>
          <a:ext cx="10058400" cy="3219460"/>
        </p:xfrm>
        <a:graphic>
          <a:graphicData uri="http://schemas.openxmlformats.org/drawingml/2006/table">
            <a:tbl>
              <a:tblPr/>
              <a:tblGrid>
                <a:gridCol w="5029200">
                  <a:extLst>
                    <a:ext uri="{9D8B030D-6E8A-4147-A177-3AD203B41FA5}">
                      <a16:colId xmlns:a16="http://schemas.microsoft.com/office/drawing/2014/main" val="107107122"/>
                    </a:ext>
                  </a:extLst>
                </a:gridCol>
                <a:gridCol w="5029200">
                  <a:extLst>
                    <a:ext uri="{9D8B030D-6E8A-4147-A177-3AD203B41FA5}">
                      <a16:colId xmlns:a16="http://schemas.microsoft.com/office/drawing/2014/main" val="3621190898"/>
                    </a:ext>
                  </a:extLst>
                </a:gridCol>
              </a:tblGrid>
              <a:tr h="0">
                <a:tc>
                  <a:txBody>
                    <a:bodyPr/>
                    <a:lstStyle/>
                    <a:p>
                      <a:pPr algn="l" fontAlgn="b"/>
                      <a:r>
                        <a:rPr lang="en-US" b="1">
                          <a:effectLst/>
                        </a:rPr>
                        <a:t>Date</a:t>
                      </a:r>
                    </a:p>
                  </a:txBody>
                  <a:tcPr marL="23813" marR="23813" marT="23813" marB="23813" anchor="b">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a:noFill/>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algn="l" fontAlgn="b"/>
                      <a:r>
                        <a:rPr lang="en-US" b="1" dirty="0">
                          <a:effectLst/>
                        </a:rPr>
                        <a:t>Holiday</a:t>
                      </a:r>
                    </a:p>
                  </a:txBody>
                  <a:tcPr marL="23813" marR="23813" marT="23813" marB="23813" anchor="b">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a:noFill/>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8046019"/>
                  </a:ext>
                </a:extLst>
              </a:tr>
              <a:tr h="0">
                <a:tc>
                  <a:txBody>
                    <a:bodyPr/>
                    <a:lstStyle/>
                    <a:p>
                      <a:pPr fontAlgn="t"/>
                      <a:r>
                        <a:rPr lang="en-US">
                          <a:effectLst/>
                        </a:rPr>
                        <a:t>January 1</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dirty="0">
                          <a:effectLst/>
                        </a:rPr>
                        <a:t>New Year's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63665103"/>
                  </a:ext>
                </a:extLst>
              </a:tr>
              <a:tr h="0">
                <a:tc>
                  <a:txBody>
                    <a:bodyPr/>
                    <a:lstStyle/>
                    <a:p>
                      <a:pPr fontAlgn="t"/>
                      <a:r>
                        <a:rPr lang="en-US" dirty="0">
                          <a:effectLst/>
                        </a:rPr>
                        <a:t>3</a:t>
                      </a:r>
                      <a:r>
                        <a:rPr lang="en-US" baseline="30000" dirty="0">
                          <a:effectLst/>
                        </a:rPr>
                        <a:t>rd</a:t>
                      </a:r>
                      <a:r>
                        <a:rPr lang="en-US" dirty="0">
                          <a:effectLst/>
                        </a:rPr>
                        <a:t> Monday in January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Martin Luther King, Jr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4998403"/>
                  </a:ext>
                </a:extLst>
              </a:tr>
              <a:tr h="0">
                <a:tc>
                  <a:txBody>
                    <a:bodyPr/>
                    <a:lstStyle/>
                    <a:p>
                      <a:pPr fontAlgn="t"/>
                      <a:r>
                        <a:rPr lang="en-US" dirty="0">
                          <a:effectLst/>
                        </a:rPr>
                        <a:t>4</a:t>
                      </a:r>
                      <a:r>
                        <a:rPr lang="en-US" baseline="30000" dirty="0">
                          <a:effectLst/>
                        </a:rPr>
                        <a:t>th</a:t>
                      </a:r>
                      <a:r>
                        <a:rPr lang="en-US" dirty="0">
                          <a:effectLst/>
                        </a:rPr>
                        <a:t> Monday in May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Memorial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77821942"/>
                  </a:ext>
                </a:extLst>
              </a:tr>
              <a:tr h="0">
                <a:tc>
                  <a:txBody>
                    <a:bodyPr/>
                    <a:lstStyle/>
                    <a:p>
                      <a:pPr fontAlgn="t"/>
                      <a:r>
                        <a:rPr lang="en-US" dirty="0">
                          <a:effectLst/>
                        </a:rPr>
                        <a:t>June 19</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Juneteenth (observed)</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2021714"/>
                  </a:ext>
                </a:extLst>
              </a:tr>
              <a:tr h="0">
                <a:tc>
                  <a:txBody>
                    <a:bodyPr/>
                    <a:lstStyle/>
                    <a:p>
                      <a:pPr fontAlgn="t"/>
                      <a:r>
                        <a:rPr lang="en-US" dirty="0">
                          <a:effectLst/>
                        </a:rPr>
                        <a:t>July 4</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Independence Day (observed)</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4275840735"/>
                  </a:ext>
                </a:extLst>
              </a:tr>
              <a:tr h="0">
                <a:tc>
                  <a:txBody>
                    <a:bodyPr/>
                    <a:lstStyle/>
                    <a:p>
                      <a:pPr fontAlgn="t"/>
                      <a:r>
                        <a:rPr lang="en-US">
                          <a:effectLst/>
                        </a:rPr>
                        <a:t>1</a:t>
                      </a:r>
                      <a:r>
                        <a:rPr lang="en-US" baseline="30000">
                          <a:effectLst/>
                        </a:rPr>
                        <a:t>st</a:t>
                      </a:r>
                      <a:r>
                        <a:rPr lang="en-US">
                          <a:effectLst/>
                        </a:rPr>
                        <a:t> Monday in September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Labor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9465496"/>
                  </a:ext>
                </a:extLst>
              </a:tr>
              <a:tr h="0">
                <a:tc>
                  <a:txBody>
                    <a:bodyPr/>
                    <a:lstStyle/>
                    <a:p>
                      <a:pPr fontAlgn="t"/>
                      <a:r>
                        <a:rPr lang="en-US">
                          <a:effectLst/>
                        </a:rPr>
                        <a:t>4</a:t>
                      </a:r>
                      <a:r>
                        <a:rPr lang="en-US" baseline="30000">
                          <a:effectLst/>
                        </a:rPr>
                        <a:t>th</a:t>
                      </a:r>
                      <a:r>
                        <a:rPr lang="en-US">
                          <a:effectLst/>
                        </a:rPr>
                        <a:t> Thursday in November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Thanksgiving</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079739477"/>
                  </a:ext>
                </a:extLst>
              </a:tr>
              <a:tr h="0">
                <a:tc>
                  <a:txBody>
                    <a:bodyPr/>
                    <a:lstStyle/>
                    <a:p>
                      <a:pPr fontAlgn="t"/>
                      <a:r>
                        <a:rPr lang="en-US">
                          <a:effectLst/>
                        </a:rPr>
                        <a:t>4</a:t>
                      </a:r>
                      <a:r>
                        <a:rPr lang="en-US" baseline="30000">
                          <a:effectLst/>
                        </a:rPr>
                        <a:t>th</a:t>
                      </a:r>
                      <a:r>
                        <a:rPr lang="en-US">
                          <a:effectLst/>
                        </a:rPr>
                        <a:t> Friday in November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Friday after Thanksgiving</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6568202"/>
                  </a:ext>
                </a:extLst>
              </a:tr>
              <a:tr h="0">
                <a:tc>
                  <a:txBody>
                    <a:bodyPr/>
                    <a:lstStyle/>
                    <a:p>
                      <a:pPr fontAlgn="t"/>
                      <a:r>
                        <a:rPr lang="en-US" dirty="0">
                          <a:effectLst/>
                        </a:rPr>
                        <a:t>December 25</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Christmas</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155587651"/>
                  </a:ext>
                </a:extLst>
              </a:tr>
            </a:tbl>
          </a:graphicData>
        </a:graphic>
      </p:graphicFrame>
    </p:spTree>
    <p:extLst>
      <p:ext uri="{BB962C8B-B14F-4D97-AF65-F5344CB8AC3E}">
        <p14:creationId xmlns:p14="http://schemas.microsoft.com/office/powerpoint/2010/main" val="423202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Contacts</a:t>
            </a:r>
          </a:p>
        </p:txBody>
      </p:sp>
      <p:sp>
        <p:nvSpPr>
          <p:cNvPr id="3" name="Content Placeholder 2"/>
          <p:cNvSpPr>
            <a:spLocks noGrp="1"/>
          </p:cNvSpPr>
          <p:nvPr>
            <p:ph sz="half" idx="1"/>
          </p:nvPr>
        </p:nvSpPr>
        <p:spPr/>
        <p:txBody>
          <a:bodyPr>
            <a:normAutofit/>
          </a:bodyPr>
          <a:lstStyle/>
          <a:p>
            <a:pPr marL="0" lvl="1" indent="0" algn="ctr">
              <a:lnSpc>
                <a:spcPct val="100000"/>
              </a:lnSpc>
              <a:buNone/>
            </a:pPr>
            <a:r>
              <a:rPr lang="en-US" sz="2400" u="sng" dirty="0"/>
              <a:t>Indiana University</a:t>
            </a:r>
          </a:p>
          <a:p>
            <a:pPr marL="0" lvl="1" indent="0" algn="ctr">
              <a:lnSpc>
                <a:spcPct val="100000"/>
              </a:lnSpc>
              <a:buNone/>
            </a:pPr>
            <a:r>
              <a:rPr lang="en-US" sz="2000" dirty="0"/>
              <a:t>General Questions/Shipment Notifications:</a:t>
            </a:r>
          </a:p>
          <a:p>
            <a:pPr marL="0" lvl="1" indent="0" algn="ctr">
              <a:lnSpc>
                <a:spcPct val="100000"/>
              </a:lnSpc>
              <a:buNone/>
            </a:pPr>
            <a:r>
              <a:rPr lang="en-US" sz="2000" dirty="0">
                <a:hlinkClick r:id="rId3"/>
              </a:rPr>
              <a:t>biosend@iu.edu</a:t>
            </a:r>
            <a:r>
              <a:rPr lang="en-US" sz="2000" dirty="0"/>
              <a:t> </a:t>
            </a:r>
          </a:p>
          <a:p>
            <a:pPr marL="0" lvl="1" indent="0" algn="ctr">
              <a:lnSpc>
                <a:spcPct val="100000"/>
              </a:lnSpc>
              <a:buNone/>
            </a:pPr>
            <a:endParaRPr lang="en-US" sz="2000" dirty="0"/>
          </a:p>
          <a:p>
            <a:pPr marL="0" lvl="1" indent="0" algn="ctr">
              <a:lnSpc>
                <a:spcPct val="100000"/>
              </a:lnSpc>
              <a:buNone/>
            </a:pPr>
            <a:endParaRPr lang="en-US" sz="2000" dirty="0"/>
          </a:p>
          <a:p>
            <a:pPr marL="0" lvl="1" indent="0" algn="ctr">
              <a:lnSpc>
                <a:spcPct val="100000"/>
              </a:lnSpc>
              <a:buNone/>
            </a:pPr>
            <a:r>
              <a:rPr lang="en-US" sz="2000" dirty="0"/>
              <a:t>Biorepository Project Manager:</a:t>
            </a:r>
          </a:p>
          <a:p>
            <a:pPr marL="0" lvl="1" indent="0" algn="ctr">
              <a:lnSpc>
                <a:spcPct val="100000"/>
              </a:lnSpc>
              <a:buNone/>
            </a:pPr>
            <a:r>
              <a:rPr lang="en-US" sz="2000" dirty="0"/>
              <a:t>Claire Wegel</a:t>
            </a:r>
          </a:p>
          <a:p>
            <a:pPr marL="0" lvl="1" indent="0" algn="ctr">
              <a:lnSpc>
                <a:spcPct val="100000"/>
              </a:lnSpc>
              <a:buNone/>
            </a:pPr>
            <a:r>
              <a:rPr lang="en-US" sz="2000" dirty="0">
                <a:hlinkClick r:id="rId4"/>
              </a:rPr>
              <a:t>cwegel@iu.edu</a:t>
            </a:r>
            <a:r>
              <a:rPr lang="en-US" sz="2000" dirty="0"/>
              <a:t> </a:t>
            </a:r>
          </a:p>
          <a:p>
            <a:pPr marL="0" lvl="1" indent="0" algn="ctr">
              <a:lnSpc>
                <a:spcPct val="100000"/>
              </a:lnSpc>
              <a:buNone/>
            </a:pPr>
            <a:r>
              <a:rPr lang="en-US" sz="2000" dirty="0"/>
              <a:t>Tel: 317.278.6158</a:t>
            </a:r>
          </a:p>
          <a:p>
            <a:pPr marL="0" lvl="1" indent="0" algn="ctr">
              <a:lnSpc>
                <a:spcPct val="100000"/>
              </a:lnSpc>
              <a:buNone/>
            </a:pPr>
            <a:endParaRPr lang="en-US" sz="2000" dirty="0"/>
          </a:p>
        </p:txBody>
      </p:sp>
      <p:sp>
        <p:nvSpPr>
          <p:cNvPr id="5" name="Content Placeholder 4"/>
          <p:cNvSpPr>
            <a:spLocks noGrp="1"/>
          </p:cNvSpPr>
          <p:nvPr>
            <p:ph sz="half" idx="2"/>
          </p:nvPr>
        </p:nvSpPr>
        <p:spPr>
          <a:xfrm>
            <a:off x="6217920" y="2184704"/>
            <a:ext cx="4937760" cy="3684390"/>
          </a:xfrm>
        </p:spPr>
        <p:txBody>
          <a:bodyPr/>
          <a:lstStyle/>
          <a:p>
            <a:pPr marL="0" indent="0" algn="ctr">
              <a:lnSpc>
                <a:spcPct val="100000"/>
              </a:lnSpc>
              <a:spcBef>
                <a:spcPts val="600"/>
              </a:spcBef>
              <a:buNone/>
            </a:pPr>
            <a:endParaRPr lang="en-US" dirty="0"/>
          </a:p>
          <a:p>
            <a:pPr>
              <a:lnSpc>
                <a:spcPct val="100000"/>
              </a:lnSpc>
              <a:spcBef>
                <a:spcPts val="600"/>
              </a:spcBef>
            </a:pPr>
            <a:endParaRPr lang="en-US" dirty="0"/>
          </a:p>
          <a:p>
            <a:pPr marL="0" indent="0">
              <a:lnSpc>
                <a:spcPct val="100000"/>
              </a:lnSpc>
              <a:spcBef>
                <a:spcPts val="600"/>
              </a:spcBef>
              <a:buNone/>
            </a:pPr>
            <a:endParaRPr lang="en-US" dirty="0"/>
          </a:p>
          <a:p>
            <a:pPr>
              <a:lnSpc>
                <a:spcPct val="100000"/>
              </a:lnSpc>
              <a:spcBef>
                <a:spcPts val="600"/>
              </a:spcBef>
            </a:pPr>
            <a:endParaRPr lang="en-US" dirty="0"/>
          </a:p>
          <a:p>
            <a:pPr algn="ctr">
              <a:lnSpc>
                <a:spcPct val="100000"/>
              </a:lnSpc>
              <a:spcBef>
                <a:spcPts val="600"/>
              </a:spcBef>
            </a:pPr>
            <a:r>
              <a:rPr lang="en-US" dirty="0"/>
              <a:t>Biorepository Clinical Research Coordinator:</a:t>
            </a:r>
          </a:p>
          <a:p>
            <a:pPr algn="ctr">
              <a:lnSpc>
                <a:spcPct val="100000"/>
              </a:lnSpc>
              <a:spcBef>
                <a:spcPts val="600"/>
              </a:spcBef>
            </a:pPr>
            <a:r>
              <a:rPr lang="en-US" dirty="0"/>
              <a:t>Carolyn </a:t>
            </a:r>
            <a:r>
              <a:rPr lang="en-US" dirty="0" err="1"/>
              <a:t>Dunifon</a:t>
            </a:r>
            <a:endParaRPr lang="en-US" dirty="0"/>
          </a:p>
          <a:p>
            <a:pPr algn="ctr">
              <a:lnSpc>
                <a:spcPct val="100000"/>
              </a:lnSpc>
              <a:spcBef>
                <a:spcPts val="600"/>
              </a:spcBef>
            </a:pPr>
            <a:r>
              <a:rPr lang="en-US" dirty="0">
                <a:hlinkClick r:id="rId5"/>
              </a:rPr>
              <a:t>cdunifon@iu.edu</a:t>
            </a:r>
            <a:r>
              <a:rPr lang="en-US" dirty="0"/>
              <a:t> </a:t>
            </a:r>
          </a:p>
          <a:p>
            <a:pPr algn="ctr">
              <a:lnSpc>
                <a:spcPct val="100000"/>
              </a:lnSpc>
              <a:spcBef>
                <a:spcPts val="600"/>
              </a:spcBef>
            </a:pPr>
            <a:r>
              <a:rPr lang="en-US" dirty="0"/>
              <a:t>Tel: 317.274.5751</a:t>
            </a:r>
          </a:p>
          <a:p>
            <a:pPr>
              <a:lnSpc>
                <a:spcPct val="100000"/>
              </a:lnSpc>
              <a:spcBef>
                <a:spcPts val="600"/>
              </a:spcBef>
            </a:pPr>
            <a:endParaRPr lang="en-US" dirty="0"/>
          </a:p>
        </p:txBody>
      </p:sp>
    </p:spTree>
    <p:extLst>
      <p:ext uri="{BB962C8B-B14F-4D97-AF65-F5344CB8AC3E}">
        <p14:creationId xmlns:p14="http://schemas.microsoft.com/office/powerpoint/2010/main" val="76873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Uniformity and Quality</a:t>
            </a:r>
          </a:p>
        </p:txBody>
      </p:sp>
      <p:sp>
        <p:nvSpPr>
          <p:cNvPr id="3" name="Content Placeholder 2"/>
          <p:cNvSpPr>
            <a:spLocks noGrp="1"/>
          </p:cNvSpPr>
          <p:nvPr>
            <p:ph idx="1"/>
          </p:nvPr>
        </p:nvSpPr>
        <p:spPr/>
        <p:txBody>
          <a:bodyPr>
            <a:normAutofit/>
          </a:bodyPr>
          <a:lstStyle/>
          <a:p>
            <a:r>
              <a:rPr lang="en-US" dirty="0">
                <a:solidFill>
                  <a:schemeClr val="accent1">
                    <a:lumMod val="75000"/>
                    <a:lumOff val="25000"/>
                  </a:schemeClr>
                </a:solidFill>
              </a:rPr>
              <a:t>Most biomarkers are sensitive to </a:t>
            </a:r>
            <a:r>
              <a:rPr lang="en-US" b="1" i="1" dirty="0">
                <a:solidFill>
                  <a:schemeClr val="accent1">
                    <a:lumMod val="75000"/>
                    <a:lumOff val="25000"/>
                  </a:schemeClr>
                </a:solidFill>
              </a:rPr>
              <a:t>time</a:t>
            </a:r>
            <a:r>
              <a:rPr lang="en-US" dirty="0">
                <a:solidFill>
                  <a:schemeClr val="accent1">
                    <a:lumMod val="75000"/>
                    <a:lumOff val="25000"/>
                  </a:schemeClr>
                </a:solidFill>
              </a:rPr>
              <a:t> and </a:t>
            </a:r>
            <a:r>
              <a:rPr lang="en-US" b="1" i="1" dirty="0">
                <a:solidFill>
                  <a:schemeClr val="accent1">
                    <a:lumMod val="75000"/>
                    <a:lumOff val="25000"/>
                  </a:schemeClr>
                </a:solidFill>
              </a:rPr>
              <a:t>temperature</a:t>
            </a:r>
          </a:p>
          <a:p>
            <a:pPr lvl="1">
              <a:spcBef>
                <a:spcPts val="1200"/>
              </a:spcBef>
              <a:spcAft>
                <a:spcPts val="600"/>
              </a:spcAft>
            </a:pPr>
            <a:r>
              <a:rPr lang="en-US" dirty="0"/>
              <a:t>Standardization of processing across sites is key</a:t>
            </a:r>
          </a:p>
          <a:p>
            <a:pPr lvl="1">
              <a:spcBef>
                <a:spcPts val="1200"/>
              </a:spcBef>
              <a:spcAft>
                <a:spcPts val="600"/>
              </a:spcAft>
            </a:pPr>
            <a:r>
              <a:rPr lang="en-US" dirty="0"/>
              <a:t>Reference the </a:t>
            </a:r>
            <a:r>
              <a:rPr lang="en-US" i="1" dirty="0"/>
              <a:t>BioSEND Specimen Collection, Processing, and Shipment Manual </a:t>
            </a:r>
            <a:r>
              <a:rPr lang="en-US" dirty="0"/>
              <a:t>as needed</a:t>
            </a:r>
          </a:p>
          <a:p>
            <a:pPr lvl="1">
              <a:spcBef>
                <a:spcPts val="1200"/>
              </a:spcBef>
              <a:spcAft>
                <a:spcPts val="600"/>
              </a:spcAft>
            </a:pPr>
            <a:r>
              <a:rPr lang="en-US" dirty="0"/>
              <a:t>Do not replace or supplement any kit components without first receiving approval from </a:t>
            </a:r>
            <a:r>
              <a:rPr lang="en-US" dirty="0" err="1"/>
              <a:t>BioSEND</a:t>
            </a:r>
            <a:r>
              <a:rPr lang="en-US" dirty="0"/>
              <a:t>/NINDS</a:t>
            </a:r>
          </a:p>
          <a:p>
            <a:pPr marL="201168" lvl="1" indent="0">
              <a:buNone/>
            </a:pPr>
            <a:endParaRPr lang="en-US" dirty="0"/>
          </a:p>
        </p:txBody>
      </p:sp>
    </p:spTree>
    <p:extLst>
      <p:ext uri="{BB962C8B-B14F-4D97-AF65-F5344CB8AC3E}">
        <p14:creationId xmlns:p14="http://schemas.microsoft.com/office/powerpoint/2010/main" val="40330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Equipment</a:t>
            </a:r>
          </a:p>
        </p:txBody>
      </p:sp>
      <p:sp>
        <p:nvSpPr>
          <p:cNvPr id="7" name="Content Placeholder 2"/>
          <p:cNvSpPr txBox="1">
            <a:spLocks/>
          </p:cNvSpPr>
          <p:nvPr/>
        </p:nvSpPr>
        <p:spPr>
          <a:xfrm>
            <a:off x="1206062" y="1868214"/>
            <a:ext cx="9949618" cy="31880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a:solidFill>
                  <a:srgbClr val="758BC3"/>
                </a:solidFill>
              </a:rPr>
              <a:t>Sites will need to supply the following items:</a:t>
            </a:r>
          </a:p>
          <a:p>
            <a:pPr marL="0" indent="0">
              <a:buNone/>
            </a:pPr>
            <a:endParaRPr lang="en-US" sz="2200" dirty="0">
              <a:solidFill>
                <a:srgbClr val="758BC3"/>
              </a:solidFill>
            </a:endParaRPr>
          </a:p>
          <a:p>
            <a:endParaRPr lang="en-US" sz="2200" dirty="0">
              <a:solidFill>
                <a:srgbClr val="758BC3"/>
              </a:solidFill>
            </a:endParaRPr>
          </a:p>
        </p:txBody>
      </p:sp>
      <p:sp>
        <p:nvSpPr>
          <p:cNvPr id="3" name="Content Placeholder 2"/>
          <p:cNvSpPr>
            <a:spLocks noGrp="1"/>
          </p:cNvSpPr>
          <p:nvPr>
            <p:ph sz="half" idx="1"/>
          </p:nvPr>
        </p:nvSpPr>
        <p:spPr>
          <a:xfrm>
            <a:off x="1206062" y="2420011"/>
            <a:ext cx="4828976" cy="3583094"/>
          </a:xfrm>
        </p:spPr>
        <p:txBody>
          <a:bodyPr>
            <a:normAutofit/>
          </a:bodyPr>
          <a:lstStyle/>
          <a:p>
            <a:pPr marL="0" indent="0">
              <a:buNone/>
            </a:pPr>
            <a:r>
              <a:rPr lang="en-US" b="1" dirty="0"/>
              <a:t>Phlebotomy</a:t>
            </a:r>
          </a:p>
          <a:p>
            <a:pPr marL="228600" indent="-228600">
              <a:buFont typeface="Arial" panose="020B0604020202020204" pitchFamily="34" charset="0"/>
              <a:buChar char="•"/>
            </a:pPr>
            <a:r>
              <a:rPr lang="en-US" dirty="0"/>
              <a:t>Gloves</a:t>
            </a:r>
          </a:p>
          <a:p>
            <a:pPr marL="228600" indent="-228600">
              <a:buFont typeface="Arial" panose="020B0604020202020204" pitchFamily="34" charset="0"/>
              <a:buChar char="•"/>
            </a:pPr>
            <a:r>
              <a:rPr lang="en-US" dirty="0"/>
              <a:t>Alcohol wipes</a:t>
            </a:r>
          </a:p>
          <a:p>
            <a:pPr marL="228600" indent="-228600">
              <a:buFont typeface="Arial" panose="020B0604020202020204" pitchFamily="34" charset="0"/>
              <a:buChar char="•"/>
            </a:pPr>
            <a:r>
              <a:rPr lang="en-US" dirty="0"/>
              <a:t>Butterfly needles</a:t>
            </a:r>
          </a:p>
          <a:p>
            <a:pPr marL="228600" indent="-228600">
              <a:buFont typeface="Arial" panose="020B0604020202020204" pitchFamily="34" charset="0"/>
              <a:buChar char="•"/>
            </a:pPr>
            <a:r>
              <a:rPr lang="en-US" dirty="0"/>
              <a:t>Tourniquet</a:t>
            </a:r>
          </a:p>
          <a:p>
            <a:pPr marL="228600" indent="-228600">
              <a:buFont typeface="Arial" panose="020B0604020202020204" pitchFamily="34" charset="0"/>
              <a:buChar char="•"/>
            </a:pPr>
            <a:r>
              <a:rPr lang="en-US" dirty="0"/>
              <a:t>Gauze pads</a:t>
            </a:r>
          </a:p>
          <a:p>
            <a:pPr marL="228600" indent="-228600">
              <a:buFont typeface="Arial" panose="020B0604020202020204" pitchFamily="34" charset="0"/>
              <a:buChar char="•"/>
            </a:pPr>
            <a:r>
              <a:rPr lang="en-US" dirty="0"/>
              <a:t>Bandages</a:t>
            </a:r>
          </a:p>
          <a:p>
            <a:pPr marL="228600" indent="-228600">
              <a:buFont typeface="Arial" panose="020B0604020202020204" pitchFamily="34" charset="0"/>
              <a:buChar char="•"/>
            </a:pPr>
            <a:r>
              <a:rPr lang="en-US" dirty="0"/>
              <a:t>Sharps bin and lid</a:t>
            </a:r>
          </a:p>
          <a:p>
            <a:endParaRPr lang="en-US" dirty="0"/>
          </a:p>
        </p:txBody>
      </p:sp>
      <p:pic>
        <p:nvPicPr>
          <p:cNvPr id="10" name="Picture 9">
            <a:extLst>
              <a:ext uri="{FF2B5EF4-FFF2-40B4-BE49-F238E27FC236}">
                <a16:creationId xmlns:a16="http://schemas.microsoft.com/office/drawing/2014/main" id="{694E2E48-D08C-4A00-86B1-1B25D8893724}"/>
              </a:ext>
            </a:extLst>
          </p:cNvPr>
          <p:cNvPicPr>
            <a:picLocks noChangeAspect="1"/>
          </p:cNvPicPr>
          <p:nvPr/>
        </p:nvPicPr>
        <p:blipFill>
          <a:blip r:embed="rId2"/>
          <a:stretch>
            <a:fillRect/>
          </a:stretch>
        </p:blipFill>
        <p:spPr>
          <a:xfrm>
            <a:off x="5456463" y="2277582"/>
            <a:ext cx="4055181" cy="4055181"/>
          </a:xfrm>
          <a:prstGeom prst="rect">
            <a:avLst/>
          </a:prstGeom>
        </p:spPr>
      </p:pic>
    </p:spTree>
    <p:extLst>
      <p:ext uri="{BB962C8B-B14F-4D97-AF65-F5344CB8AC3E}">
        <p14:creationId xmlns:p14="http://schemas.microsoft.com/office/powerpoint/2010/main" val="302543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D1E00-F824-4ED3-B31B-3F11A1F51D34}"/>
              </a:ext>
            </a:extLst>
          </p:cNvPr>
          <p:cNvPicPr>
            <a:picLocks noChangeAspect="1"/>
          </p:cNvPicPr>
          <p:nvPr/>
        </p:nvPicPr>
        <p:blipFill rotWithShape="1">
          <a:blip r:embed="rId2"/>
          <a:srcRect l="9455" r="11289"/>
          <a:stretch/>
        </p:blipFill>
        <p:spPr>
          <a:xfrm>
            <a:off x="8478013" y="2027616"/>
            <a:ext cx="3239504" cy="4087402"/>
          </a:xfrm>
          <a:prstGeom prst="rect">
            <a:avLst/>
          </a:prstGeom>
        </p:spPr>
      </p:pic>
      <p:pic>
        <p:nvPicPr>
          <p:cNvPr id="5" name="Picture 4">
            <a:extLst>
              <a:ext uri="{FF2B5EF4-FFF2-40B4-BE49-F238E27FC236}">
                <a16:creationId xmlns:a16="http://schemas.microsoft.com/office/drawing/2014/main" id="{7FDB7BC9-07A0-4A1F-BAAD-F48CD39B0F5D}"/>
              </a:ext>
            </a:extLst>
          </p:cNvPr>
          <p:cNvPicPr>
            <a:picLocks noChangeAspect="1"/>
          </p:cNvPicPr>
          <p:nvPr/>
        </p:nvPicPr>
        <p:blipFill rotWithShape="1">
          <a:blip r:embed="rId3"/>
          <a:srcRect l="37657" r="38118"/>
          <a:stretch/>
        </p:blipFill>
        <p:spPr>
          <a:xfrm rot="2683185">
            <a:off x="6590411" y="1943725"/>
            <a:ext cx="990676" cy="4089454"/>
          </a:xfrm>
          <a:prstGeom prst="rect">
            <a:avLst/>
          </a:prstGeom>
        </p:spPr>
      </p:pic>
      <p:sp>
        <p:nvSpPr>
          <p:cNvPr id="2" name="Title 1"/>
          <p:cNvSpPr>
            <a:spLocks noGrp="1"/>
          </p:cNvSpPr>
          <p:nvPr>
            <p:ph type="title"/>
          </p:nvPr>
        </p:nvSpPr>
        <p:spPr/>
        <p:txBody>
          <a:bodyPr/>
          <a:lstStyle/>
          <a:p>
            <a:r>
              <a:rPr lang="en-US" dirty="0"/>
              <a:t>Site Equipment</a:t>
            </a:r>
          </a:p>
        </p:txBody>
      </p:sp>
      <p:sp>
        <p:nvSpPr>
          <p:cNvPr id="4" name="Content Placeholder 3"/>
          <p:cNvSpPr>
            <a:spLocks noGrp="1"/>
          </p:cNvSpPr>
          <p:nvPr>
            <p:ph sz="half" idx="2"/>
          </p:nvPr>
        </p:nvSpPr>
        <p:spPr>
          <a:xfrm>
            <a:off x="1206062" y="2507336"/>
            <a:ext cx="4937760" cy="3583095"/>
          </a:xfrm>
        </p:spPr>
        <p:txBody>
          <a:bodyPr>
            <a:normAutofit/>
          </a:bodyPr>
          <a:lstStyle/>
          <a:p>
            <a:pPr marL="0" indent="0">
              <a:buNone/>
            </a:pPr>
            <a:r>
              <a:rPr lang="en-US" b="1" dirty="0"/>
              <a:t>Processing</a:t>
            </a:r>
          </a:p>
          <a:p>
            <a:pPr marL="228600" indent="-228600">
              <a:buFont typeface="Arial" panose="020B0604020202020204" pitchFamily="34" charset="0"/>
              <a:buChar char="•"/>
            </a:pPr>
            <a:r>
              <a:rPr lang="en-US" dirty="0"/>
              <a:t>Crushed ice</a:t>
            </a:r>
          </a:p>
          <a:p>
            <a:pPr marL="228600" indent="-228600">
              <a:buFont typeface="Arial" panose="020B0604020202020204" pitchFamily="34" charset="0"/>
              <a:buChar char="•"/>
            </a:pPr>
            <a:r>
              <a:rPr lang="en-US" dirty="0"/>
              <a:t>Microcentrifuge tube rack</a:t>
            </a:r>
          </a:p>
          <a:p>
            <a:pPr marL="228600" indent="-228600">
              <a:buFont typeface="Arial" panose="020B0604020202020204" pitchFamily="34" charset="0"/>
              <a:buChar char="•"/>
            </a:pPr>
            <a:r>
              <a:rPr lang="en-US" dirty="0"/>
              <a:t>Calibrated pipettes and pipette tips</a:t>
            </a:r>
          </a:p>
          <a:p>
            <a:pPr marL="228600" indent="-228600">
              <a:buFont typeface="Arial" panose="020B0604020202020204" pitchFamily="34" charset="0"/>
              <a:buChar char="•"/>
            </a:pPr>
            <a:r>
              <a:rPr lang="en-US" dirty="0"/>
              <a:t>Centrifuge capable of maintaining 4°C </a:t>
            </a:r>
          </a:p>
          <a:p>
            <a:pPr marL="228600" indent="-228600">
              <a:buFont typeface="Arial" panose="020B0604020202020204" pitchFamily="34" charset="0"/>
              <a:buChar char="•"/>
            </a:pPr>
            <a:r>
              <a:rPr lang="en-US" dirty="0"/>
              <a:t>-80°C Freezer</a:t>
            </a:r>
          </a:p>
          <a:p>
            <a:pPr marL="228600" indent="-228600">
              <a:buFont typeface="Arial" panose="020B0604020202020204" pitchFamily="34" charset="0"/>
              <a:buChar char="•"/>
            </a:pPr>
            <a:r>
              <a:rPr lang="en-US" dirty="0"/>
              <a:t>Dry ice</a:t>
            </a:r>
          </a:p>
        </p:txBody>
      </p:sp>
      <p:sp>
        <p:nvSpPr>
          <p:cNvPr id="7" name="Content Placeholder 2"/>
          <p:cNvSpPr txBox="1">
            <a:spLocks/>
          </p:cNvSpPr>
          <p:nvPr/>
        </p:nvSpPr>
        <p:spPr>
          <a:xfrm>
            <a:off x="1206062" y="1868214"/>
            <a:ext cx="9949618" cy="31880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a:solidFill>
                  <a:srgbClr val="758BC3"/>
                </a:solidFill>
              </a:rPr>
              <a:t>Sites will need to supply the following items:</a:t>
            </a:r>
          </a:p>
          <a:p>
            <a:pPr marL="0" indent="0">
              <a:buNone/>
            </a:pPr>
            <a:endParaRPr lang="en-US" sz="2200" dirty="0">
              <a:solidFill>
                <a:srgbClr val="758BC3"/>
              </a:solidFill>
            </a:endParaRPr>
          </a:p>
          <a:p>
            <a:endParaRPr lang="en-US" sz="2200" dirty="0">
              <a:solidFill>
                <a:srgbClr val="758BC3"/>
              </a:solidFill>
            </a:endParaRPr>
          </a:p>
        </p:txBody>
      </p:sp>
    </p:spTree>
    <p:extLst>
      <p:ext uri="{BB962C8B-B14F-4D97-AF65-F5344CB8AC3E}">
        <p14:creationId xmlns:p14="http://schemas.microsoft.com/office/powerpoint/2010/main" val="92359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Protocol</a:t>
            </a:r>
          </a:p>
        </p:txBody>
      </p:sp>
      <p:sp>
        <p:nvSpPr>
          <p:cNvPr id="5" name="Rectangle 1"/>
          <p:cNvSpPr>
            <a:spLocks noChangeArrowheads="1"/>
          </p:cNvSpPr>
          <p:nvPr/>
        </p:nvSpPr>
        <p:spPr bwMode="auto">
          <a:xfrm>
            <a:off x="-6325680" y="2483795"/>
            <a:ext cx="25216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1563300"/>
              </p:ext>
            </p:extLst>
          </p:nvPr>
        </p:nvGraphicFramePr>
        <p:xfrm>
          <a:off x="1934096" y="1909302"/>
          <a:ext cx="7282403" cy="2715323"/>
        </p:xfrm>
        <a:graphic>
          <a:graphicData uri="http://schemas.openxmlformats.org/drawingml/2006/table">
            <a:tbl>
              <a:tblPr firstRow="1" bandRow="1">
                <a:tableStyleId>{5C22544A-7EE6-4342-B048-85BDC9FD1C3A}</a:tableStyleId>
              </a:tblPr>
              <a:tblGrid>
                <a:gridCol w="2201403">
                  <a:extLst>
                    <a:ext uri="{9D8B030D-6E8A-4147-A177-3AD203B41FA5}">
                      <a16:colId xmlns:a16="http://schemas.microsoft.com/office/drawing/2014/main" val="1580440132"/>
                    </a:ext>
                  </a:extLst>
                </a:gridCol>
                <a:gridCol w="1580541">
                  <a:extLst>
                    <a:ext uri="{9D8B030D-6E8A-4147-A177-3AD203B41FA5}">
                      <a16:colId xmlns:a16="http://schemas.microsoft.com/office/drawing/2014/main" val="3887385165"/>
                    </a:ext>
                  </a:extLst>
                </a:gridCol>
                <a:gridCol w="1584204">
                  <a:extLst>
                    <a:ext uri="{9D8B030D-6E8A-4147-A177-3AD203B41FA5}">
                      <a16:colId xmlns:a16="http://schemas.microsoft.com/office/drawing/2014/main" val="2961205430"/>
                    </a:ext>
                  </a:extLst>
                </a:gridCol>
                <a:gridCol w="1916255">
                  <a:extLst>
                    <a:ext uri="{9D8B030D-6E8A-4147-A177-3AD203B41FA5}">
                      <a16:colId xmlns:a16="http://schemas.microsoft.com/office/drawing/2014/main" val="991355413"/>
                    </a:ext>
                  </a:extLst>
                </a:gridCol>
              </a:tblGrid>
              <a:tr h="651742">
                <a:tc>
                  <a:txBody>
                    <a:bodyPr/>
                    <a:lstStyle/>
                    <a:p>
                      <a:r>
                        <a:rPr lang="en-US" sz="1800" dirty="0"/>
                        <a:t>Visit &amp; Sample Type</a:t>
                      </a:r>
                    </a:p>
                  </a:txBody>
                  <a:tcPr/>
                </a:tc>
                <a:tc>
                  <a:txBody>
                    <a:bodyPr/>
                    <a:lstStyle/>
                    <a:p>
                      <a:pPr algn="ctr"/>
                      <a:endParaRPr lang="en-US" sz="1800" dirty="0"/>
                    </a:p>
                    <a:p>
                      <a:pPr algn="ctr"/>
                      <a:r>
                        <a:rPr lang="en-US" sz="1800" dirty="0"/>
                        <a:t>BL</a:t>
                      </a:r>
                    </a:p>
                  </a:txBody>
                  <a:tcPr/>
                </a:tc>
                <a:tc>
                  <a:txBody>
                    <a:bodyPr/>
                    <a:lstStyle/>
                    <a:p>
                      <a:pPr algn="ctr"/>
                      <a:endParaRPr lang="en-US" sz="1800" dirty="0"/>
                    </a:p>
                    <a:p>
                      <a:pPr algn="ctr"/>
                      <a:r>
                        <a:rPr lang="en-US" sz="1800" dirty="0"/>
                        <a:t>12M</a:t>
                      </a:r>
                    </a:p>
                  </a:txBody>
                  <a:tcPr/>
                </a:tc>
                <a:tc>
                  <a:txBody>
                    <a:bodyPr/>
                    <a:lstStyle/>
                    <a:p>
                      <a:pPr algn="ctr"/>
                      <a:endParaRPr lang="en-US" sz="1800" dirty="0"/>
                    </a:p>
                    <a:p>
                      <a:pPr algn="ctr"/>
                      <a:r>
                        <a:rPr lang="en-US" sz="1800" dirty="0"/>
                        <a:t>24M</a:t>
                      </a:r>
                    </a:p>
                  </a:txBody>
                  <a:tcPr/>
                </a:tc>
                <a:extLst>
                  <a:ext uri="{0D108BD9-81ED-4DB2-BD59-A6C34878D82A}">
                    <a16:rowId xmlns:a16="http://schemas.microsoft.com/office/drawing/2014/main" val="1297416984"/>
                  </a:ext>
                </a:extLst>
              </a:tr>
              <a:tr h="213359">
                <a:tc>
                  <a:txBody>
                    <a:bodyPr/>
                    <a:lstStyle/>
                    <a:p>
                      <a:r>
                        <a:rPr lang="en-US" sz="1800" dirty="0"/>
                        <a:t>RNA, 2.5ml</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2</a:t>
                      </a:r>
                    </a:p>
                  </a:txBody>
                  <a:tcPr/>
                </a:tc>
                <a:extLst>
                  <a:ext uri="{0D108BD9-81ED-4DB2-BD59-A6C34878D82A}">
                    <a16:rowId xmlns:a16="http://schemas.microsoft.com/office/drawing/2014/main" val="206050320"/>
                  </a:ext>
                </a:extLst>
              </a:tr>
              <a:tr h="451079">
                <a:tc>
                  <a:txBody>
                    <a:bodyPr/>
                    <a:lstStyle/>
                    <a:p>
                      <a:r>
                        <a:rPr lang="en-US" sz="1800" dirty="0"/>
                        <a:t>Plasma aliquots, 1ml</a:t>
                      </a:r>
                    </a:p>
                  </a:txBody>
                  <a:tcPr/>
                </a:tc>
                <a:tc>
                  <a:txBody>
                    <a:bodyPr/>
                    <a:lstStyle/>
                    <a:p>
                      <a:pPr algn="ctr"/>
                      <a:r>
                        <a:rPr lang="en-US" sz="1800" dirty="0"/>
                        <a:t>6</a:t>
                      </a:r>
                    </a:p>
                  </a:txBody>
                  <a:tcPr/>
                </a:tc>
                <a:tc>
                  <a:txBody>
                    <a:bodyPr/>
                    <a:lstStyle/>
                    <a:p>
                      <a:pPr algn="ctr"/>
                      <a:r>
                        <a:rPr lang="en-US" sz="1800" dirty="0"/>
                        <a:t>6</a:t>
                      </a:r>
                    </a:p>
                  </a:txBody>
                  <a:tcPr/>
                </a:tc>
                <a:tc>
                  <a:txBody>
                    <a:bodyPr/>
                    <a:lstStyle/>
                    <a:p>
                      <a:pPr algn="ctr"/>
                      <a:r>
                        <a:rPr lang="en-US" sz="1800" dirty="0"/>
                        <a:t>6</a:t>
                      </a:r>
                    </a:p>
                  </a:txBody>
                  <a:tcPr/>
                </a:tc>
                <a:extLst>
                  <a:ext uri="{0D108BD9-81ED-4DB2-BD59-A6C34878D82A}">
                    <a16:rowId xmlns:a16="http://schemas.microsoft.com/office/drawing/2014/main" val="1133212644"/>
                  </a:ext>
                </a:extLst>
              </a:tr>
              <a:tr h="372424">
                <a:tc>
                  <a:txBody>
                    <a:bodyPr/>
                    <a:lstStyle/>
                    <a:p>
                      <a:pPr algn="l"/>
                      <a:r>
                        <a:rPr lang="en-US" sz="1800" dirty="0"/>
                        <a:t>Buffy Coat</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2</a:t>
                      </a:r>
                    </a:p>
                  </a:txBody>
                  <a:tcPr/>
                </a:tc>
                <a:extLst>
                  <a:ext uri="{0D108BD9-81ED-4DB2-BD59-A6C34878D82A}">
                    <a16:rowId xmlns:a16="http://schemas.microsoft.com/office/drawing/2014/main" val="323645272"/>
                  </a:ext>
                </a:extLst>
              </a:tr>
              <a:tr h="437159">
                <a:tc>
                  <a:txBody>
                    <a:bodyPr/>
                    <a:lstStyle/>
                    <a:p>
                      <a:pPr algn="l"/>
                      <a:r>
                        <a:rPr lang="en-US" sz="1800" dirty="0"/>
                        <a:t>Whole</a:t>
                      </a:r>
                      <a:r>
                        <a:rPr lang="en-US" sz="1800" baseline="0" dirty="0"/>
                        <a:t> Blood, 3ml</a:t>
                      </a:r>
                      <a:endParaRPr lang="en-US" sz="1800" dirty="0"/>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2</a:t>
                      </a:r>
                    </a:p>
                  </a:txBody>
                  <a:tcPr/>
                </a:tc>
                <a:extLst>
                  <a:ext uri="{0D108BD9-81ED-4DB2-BD59-A6C34878D82A}">
                    <a16:rowId xmlns:a16="http://schemas.microsoft.com/office/drawing/2014/main" val="1232126420"/>
                  </a:ext>
                </a:extLst>
              </a:tr>
              <a:tr h="437159">
                <a:tc>
                  <a:txBody>
                    <a:bodyPr/>
                    <a:lstStyle/>
                    <a:p>
                      <a:pPr algn="l"/>
                      <a:r>
                        <a:rPr lang="en-US" sz="1800" dirty="0"/>
                        <a:t>CSF aliquots, 1ml</a:t>
                      </a:r>
                    </a:p>
                  </a:txBody>
                  <a:tcPr/>
                </a:tc>
                <a:tc>
                  <a:txBody>
                    <a:bodyPr/>
                    <a:lstStyle/>
                    <a:p>
                      <a:pPr algn="ctr"/>
                      <a:r>
                        <a:rPr lang="en-US" sz="1800" dirty="0"/>
                        <a:t>10</a:t>
                      </a:r>
                    </a:p>
                  </a:txBody>
                  <a:tcPr/>
                </a:tc>
                <a:tc>
                  <a:txBody>
                    <a:bodyPr/>
                    <a:lstStyle/>
                    <a:p>
                      <a:pPr algn="ctr"/>
                      <a:r>
                        <a:rPr lang="en-US" sz="1800" dirty="0"/>
                        <a:t>10</a:t>
                      </a:r>
                    </a:p>
                  </a:txBody>
                  <a:tcPr/>
                </a:tc>
                <a:tc>
                  <a:txBody>
                    <a:bodyPr/>
                    <a:lstStyle/>
                    <a:p>
                      <a:pPr algn="ctr"/>
                      <a:r>
                        <a:rPr lang="en-US" sz="1800" dirty="0"/>
                        <a:t>10</a:t>
                      </a:r>
                    </a:p>
                  </a:txBody>
                  <a:tcPr/>
                </a:tc>
                <a:extLst>
                  <a:ext uri="{0D108BD9-81ED-4DB2-BD59-A6C34878D82A}">
                    <a16:rowId xmlns:a16="http://schemas.microsoft.com/office/drawing/2014/main" val="1368497336"/>
                  </a:ext>
                </a:extLst>
              </a:tr>
            </a:tbl>
          </a:graphicData>
        </a:graphic>
      </p:graphicFrame>
    </p:spTree>
    <p:extLst>
      <p:ext uri="{BB962C8B-B14F-4D97-AF65-F5344CB8AC3E}">
        <p14:creationId xmlns:p14="http://schemas.microsoft.com/office/powerpoint/2010/main" val="70701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 – Biosend.org</a:t>
            </a:r>
          </a:p>
        </p:txBody>
      </p:sp>
      <p:pic>
        <p:nvPicPr>
          <p:cNvPr id="4" name="Picture 3"/>
          <p:cNvPicPr>
            <a:picLocks noChangeAspect="1"/>
          </p:cNvPicPr>
          <p:nvPr/>
        </p:nvPicPr>
        <p:blipFill>
          <a:blip r:embed="rId3"/>
          <a:stretch>
            <a:fillRect/>
          </a:stretch>
        </p:blipFill>
        <p:spPr>
          <a:xfrm>
            <a:off x="1643743" y="1737360"/>
            <a:ext cx="8566376" cy="4574329"/>
          </a:xfrm>
          <a:prstGeom prst="rect">
            <a:avLst/>
          </a:prstGeom>
          <a:ln>
            <a:solidFill>
              <a:srgbClr val="0070C0"/>
            </a:solidFill>
          </a:ln>
        </p:spPr>
      </p:pic>
      <p:sp>
        <p:nvSpPr>
          <p:cNvPr id="6" name="Right Arrow 5"/>
          <p:cNvSpPr/>
          <p:nvPr/>
        </p:nvSpPr>
        <p:spPr>
          <a:xfrm>
            <a:off x="3950030" y="3023755"/>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F532E00-FAA8-44FE-9F67-77B7EA5EE40C}"/>
              </a:ext>
            </a:extLst>
          </p:cNvPr>
          <p:cNvSpPr/>
          <p:nvPr/>
        </p:nvSpPr>
        <p:spPr>
          <a:xfrm>
            <a:off x="6928757" y="1737360"/>
            <a:ext cx="1393372" cy="52142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7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Ordering</a:t>
            </a:r>
          </a:p>
        </p:txBody>
      </p:sp>
      <p:sp>
        <p:nvSpPr>
          <p:cNvPr id="8" name="TextBox 7"/>
          <p:cNvSpPr txBox="1"/>
          <p:nvPr/>
        </p:nvSpPr>
        <p:spPr>
          <a:xfrm>
            <a:off x="616528" y="3189103"/>
            <a:ext cx="3505200" cy="369332"/>
          </a:xfrm>
          <a:prstGeom prst="rect">
            <a:avLst/>
          </a:prstGeom>
          <a:noFill/>
        </p:spPr>
        <p:txBody>
          <a:bodyPr wrap="square" rtlCol="0">
            <a:spAutoFit/>
          </a:bodyPr>
          <a:lstStyle/>
          <a:p>
            <a:r>
              <a:rPr lang="en-US" dirty="0">
                <a:hlinkClick r:id="rId2"/>
              </a:rPr>
              <a:t>http://kits.iu.edu/biosend/psp/</a:t>
            </a:r>
            <a:r>
              <a:rPr lang="en-US" dirty="0"/>
              <a:t> </a:t>
            </a:r>
          </a:p>
        </p:txBody>
      </p:sp>
      <p:sp>
        <p:nvSpPr>
          <p:cNvPr id="9" name="TextBox 8"/>
          <p:cNvSpPr txBox="1"/>
          <p:nvPr/>
        </p:nvSpPr>
        <p:spPr>
          <a:xfrm>
            <a:off x="616528" y="2643252"/>
            <a:ext cx="3505200" cy="369332"/>
          </a:xfrm>
          <a:prstGeom prst="rect">
            <a:avLst/>
          </a:prstGeom>
          <a:noFill/>
        </p:spPr>
        <p:txBody>
          <a:bodyPr wrap="square" rtlCol="0">
            <a:spAutoFit/>
          </a:bodyPr>
          <a:lstStyle/>
          <a:p>
            <a:r>
              <a:rPr lang="en-US" dirty="0"/>
              <a:t>Direct link to kit ordering system:</a:t>
            </a:r>
          </a:p>
        </p:txBody>
      </p:sp>
      <p:pic>
        <p:nvPicPr>
          <p:cNvPr id="6" name="Picture 5">
            <a:extLst>
              <a:ext uri="{FF2B5EF4-FFF2-40B4-BE49-F238E27FC236}">
                <a16:creationId xmlns:a16="http://schemas.microsoft.com/office/drawing/2014/main" id="{4FA6142C-0104-4BE8-A92B-57CB3E66C746}"/>
              </a:ext>
            </a:extLst>
          </p:cNvPr>
          <p:cNvPicPr>
            <a:picLocks noChangeAspect="1"/>
          </p:cNvPicPr>
          <p:nvPr/>
        </p:nvPicPr>
        <p:blipFill>
          <a:blip r:embed="rId3"/>
          <a:stretch>
            <a:fillRect/>
          </a:stretch>
        </p:blipFill>
        <p:spPr>
          <a:xfrm>
            <a:off x="5464796" y="985339"/>
            <a:ext cx="4546776" cy="5120641"/>
          </a:xfrm>
          <a:prstGeom prst="rect">
            <a:avLst/>
          </a:prstGeom>
        </p:spPr>
      </p:pic>
      <p:sp>
        <p:nvSpPr>
          <p:cNvPr id="5" name="Right Arrow 4"/>
          <p:cNvSpPr/>
          <p:nvPr/>
        </p:nvSpPr>
        <p:spPr>
          <a:xfrm>
            <a:off x="4900057" y="4659086"/>
            <a:ext cx="727363" cy="22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5F5CD59-299D-47F2-9E0C-3973A8D3B09D}"/>
              </a:ext>
            </a:extLst>
          </p:cNvPr>
          <p:cNvCxnSpPr/>
          <p:nvPr/>
        </p:nvCxnSpPr>
        <p:spPr>
          <a:xfrm flipV="1">
            <a:off x="7823470" y="2558375"/>
            <a:ext cx="21887" cy="316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4466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AFCD8C03839E4BB087268455E8197F" ma:contentTypeVersion="7" ma:contentTypeDescription="Create a new document." ma:contentTypeScope="" ma:versionID="21fe0dc10192be4d780ef6849e30fc4f">
  <xsd:schema xmlns:xsd="http://www.w3.org/2001/XMLSchema" xmlns:xs="http://www.w3.org/2001/XMLSchema" xmlns:p="http://schemas.microsoft.com/office/2006/metadata/properties" xmlns:ns2="6fe27f19-47a7-425c-8d19-01d87dc05653" targetNamespace="http://schemas.microsoft.com/office/2006/metadata/properties" ma:root="true" ma:fieldsID="86853e471b4c75d1c48d895dc976ac07" ns2:_="">
    <xsd:import namespace="6fe27f19-47a7-425c-8d19-01d87dc05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27f19-47a7-425c-8d19-01d87dc056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4AF7B-5435-4A79-A5B7-5BD54FD736AB}">
  <ds:schemaRefs>
    <ds:schemaRef ds:uri="http://schemas.microsoft.com/sharepoint/v3/contenttype/forms"/>
  </ds:schemaRefs>
</ds:datastoreItem>
</file>

<file path=customXml/itemProps2.xml><?xml version="1.0" encoding="utf-8"?>
<ds:datastoreItem xmlns:ds="http://schemas.openxmlformats.org/officeDocument/2006/customXml" ds:itemID="{BBD99334-59FE-41E5-8AD5-5BB8C68105FC}">
  <ds:schemaRefs>
    <ds:schemaRef ds:uri="6fe27f19-47a7-425c-8d19-01d87dc05653"/>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CA274E6-7697-4299-B6A0-C90EF35D950D}">
  <ds:schemaRefs>
    <ds:schemaRef ds:uri="6fe27f19-47a7-425c-8d19-01d87dc056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6736</TotalTime>
  <Words>1964</Words>
  <Application>Microsoft Office PowerPoint</Application>
  <PresentationFormat>Widescreen</PresentationFormat>
  <Paragraphs>309</Paragraphs>
  <Slides>39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Verdana</vt:lpstr>
      <vt:lpstr>Retrospect</vt:lpstr>
      <vt:lpstr>PowerPoint Presentation</vt:lpstr>
      <vt:lpstr>Overview</vt:lpstr>
      <vt:lpstr>Specimen Uniformity and Quality</vt:lpstr>
      <vt:lpstr>Specimen Uniformity and Quality</vt:lpstr>
      <vt:lpstr>Site Equipment</vt:lpstr>
      <vt:lpstr>Site Equipment</vt:lpstr>
      <vt:lpstr>Collection Protocol</vt:lpstr>
      <vt:lpstr>Kit Ordering – Biosend.org</vt:lpstr>
      <vt:lpstr>Kit Ordering</vt:lpstr>
      <vt:lpstr>Confirm Shipping Info</vt:lpstr>
      <vt:lpstr>Kit Contents and Ordering</vt:lpstr>
      <vt:lpstr>Kit Ordering</vt:lpstr>
      <vt:lpstr>Kit Ordering</vt:lpstr>
      <vt:lpstr>Kit Ordering</vt:lpstr>
      <vt:lpstr>Kit Ordering</vt:lpstr>
      <vt:lpstr>Kit Ordering</vt:lpstr>
      <vt:lpstr>Kit Ordering</vt:lpstr>
      <vt:lpstr>Kit Ordering</vt:lpstr>
      <vt:lpstr>Sample Labelling</vt:lpstr>
      <vt:lpstr>Sample Labelling – Case Labels</vt:lpstr>
      <vt:lpstr>Sample Labelling – Case Labels</vt:lpstr>
      <vt:lpstr>Sample Labelling – Collection Tube Labels</vt:lpstr>
      <vt:lpstr>Sample Labelling – Collection Tube Labels</vt:lpstr>
      <vt:lpstr>Sample Collection and Processing</vt:lpstr>
      <vt:lpstr>PowerPoint Presentation</vt:lpstr>
      <vt:lpstr>PowerPoint Presentation</vt:lpstr>
      <vt:lpstr>PowerPoint Presentation</vt:lpstr>
      <vt:lpstr>Blood Collection Troubleshooting</vt:lpstr>
      <vt:lpstr>Shipping Samples: Frozen</vt:lpstr>
      <vt:lpstr>Shipping Samples: Frozen</vt:lpstr>
      <vt:lpstr>Shipping Frozen Samples</vt:lpstr>
      <vt:lpstr>Shipping Samples</vt:lpstr>
      <vt:lpstr>Shipping Samples</vt:lpstr>
      <vt:lpstr>Shipping Samples</vt:lpstr>
      <vt:lpstr>Shipping Samples: Notification</vt:lpstr>
      <vt:lpstr>Shipping Samples: Sample Form</vt:lpstr>
      <vt:lpstr>Shipping Samples: Sample Form</vt:lpstr>
      <vt:lpstr>Shipping Samples: Closures</vt:lpstr>
      <vt:lpstr>Contacts</vt:lpstr>
    </vt:vector>
  </TitlesOfParts>
  <Company>University of Rochester CHET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CHET-USER</dc:creator>
  <cp:lastModifiedBy>Garwood, Ashley Marie</cp:lastModifiedBy>
  <cp:revision>236</cp:revision>
  <cp:lastPrinted>2017-07-31T13:30:15Z</cp:lastPrinted>
  <dcterms:created xsi:type="dcterms:W3CDTF">2017-07-21T14:29:33Z</dcterms:created>
  <dcterms:modified xsi:type="dcterms:W3CDTF">2023-05-02T16:55:46Z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0x01010001AFCD8C03839E4BB087268455E8197F</vt:lpwstr>
  </property>
</Properties>
</file>